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71" r:id="rId4"/>
    <p:sldId id="262" r:id="rId5"/>
    <p:sldId id="263" r:id="rId6"/>
    <p:sldId id="27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4" r:id="rId20"/>
    <p:sldId id="295" r:id="rId21"/>
    <p:sldId id="297" r:id="rId22"/>
    <p:sldId id="293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5" autoAdjust="0"/>
  </p:normalViewPr>
  <p:slideViewPr>
    <p:cSldViewPr snapToGrid="0" snapToObjects="1">
      <p:cViewPr varScale="1">
        <p:scale>
          <a:sx n="67" d="100"/>
          <a:sy n="67" d="100"/>
        </p:scale>
        <p:origin x="-10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A6734C-E115-4BC5-9FB0-F9BF6FABFDA0}" type="datetimeFigureOut">
              <a:rPr lang="en-US" smtClean="0"/>
              <a:t>22/1/18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5772" y="1126085"/>
            <a:ext cx="6381323" cy="2186705"/>
          </a:xfrm>
        </p:spPr>
        <p:txBody>
          <a:bodyPr>
            <a:noAutofit/>
          </a:bodyPr>
          <a:lstStyle/>
          <a:p>
            <a:r>
              <a:rPr lang="es-ES" sz="6000" dirty="0" smtClean="0">
                <a:latin typeface="Chalkduster"/>
                <a:cs typeface="Chalkduster"/>
              </a:rPr>
              <a:t>MUNDO</a:t>
            </a:r>
            <a:br>
              <a:rPr lang="es-ES" sz="6000" dirty="0" smtClean="0">
                <a:latin typeface="Chalkduster"/>
                <a:cs typeface="Chalkduster"/>
              </a:rPr>
            </a:br>
            <a:r>
              <a:rPr lang="es-ES" sz="6000" dirty="0">
                <a:latin typeface="Chalkduster"/>
                <a:cs typeface="Chalkduster"/>
              </a:rPr>
              <a:t> </a:t>
            </a:r>
            <a:r>
              <a:rPr lang="es-ES" sz="6000" dirty="0" smtClean="0">
                <a:latin typeface="Chalkduster"/>
                <a:cs typeface="Chalkduster"/>
              </a:rPr>
              <a:t>       RURAL</a:t>
            </a:r>
            <a:endParaRPr lang="es-ES" sz="6000" dirty="0">
              <a:latin typeface="Chalkduster"/>
              <a:cs typeface="Chalkduste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7716529" cy="1219200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Chalkboard"/>
                <a:cs typeface="Chalkboard"/>
              </a:rPr>
              <a:t>     EL IRRESISTIBLE PODER DE LAS PEQUEÑAS COSAS</a:t>
            </a:r>
          </a:p>
          <a:p>
            <a:r>
              <a:rPr lang="es-ES" b="1" dirty="0" smtClean="0">
                <a:latin typeface="Chalkboard"/>
                <a:cs typeface="Chalkboard"/>
              </a:rPr>
              <a:t>					      Marta Corella</a:t>
            </a:r>
            <a:endParaRPr lang="es-ES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0646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242" y="271059"/>
            <a:ext cx="6680042" cy="1524000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latin typeface="Chalkboard"/>
                <a:cs typeface="Chalkboard"/>
              </a:rPr>
              <a:t> ACTITUD</a:t>
            </a:r>
            <a:br>
              <a:rPr lang="es-ES" sz="8000" b="1" dirty="0" smtClean="0">
                <a:latin typeface="Chalkboard"/>
                <a:cs typeface="Chalkboard"/>
              </a:rPr>
            </a:br>
            <a:r>
              <a:rPr lang="es-ES" sz="2800" b="1" dirty="0" smtClean="0">
                <a:latin typeface="Chalkboard"/>
                <a:cs typeface="Chalkboard"/>
              </a:rPr>
              <a:t>con la afrontamos el futuro</a:t>
            </a:r>
            <a:endParaRPr lang="es-ES" sz="2800" b="1" dirty="0">
              <a:latin typeface="Chalkboard"/>
              <a:cs typeface="Chalkboard"/>
            </a:endParaRPr>
          </a:p>
        </p:txBody>
      </p:sp>
      <p:pic>
        <p:nvPicPr>
          <p:cNvPr id="4" name="Imagen 3" descr="thumbnail_fil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80" y="1795059"/>
            <a:ext cx="4086879" cy="336092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28132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6000" y="1676400"/>
            <a:ext cx="7442200" cy="1524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halkboard"/>
                <a:cs typeface="Chalkboard"/>
              </a:rPr>
              <a:t>¿POR QUÉ NUESTROS PUEBLOS SON EL LUGAR DONDE SOÑAMOS VOLVER?</a:t>
            </a:r>
            <a:endParaRPr lang="es-ES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5009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449122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Chalkduster"/>
                <a:cs typeface="Chalkduster"/>
              </a:rPr>
              <a:t>NUESTRA MAYOR ALIADA</a:t>
            </a:r>
            <a:br>
              <a:rPr lang="es-ES" b="1" dirty="0" smtClean="0">
                <a:latin typeface="Chalkduster"/>
                <a:cs typeface="Chalkduster"/>
              </a:rPr>
            </a:br>
            <a:r>
              <a:rPr lang="es-ES" b="1" dirty="0">
                <a:latin typeface="Chalkduster"/>
                <a:cs typeface="Chalkduster"/>
              </a:rPr>
              <a:t/>
            </a:r>
            <a:br>
              <a:rPr lang="es-ES" b="1" dirty="0">
                <a:latin typeface="Chalkduster"/>
                <a:cs typeface="Chalkduster"/>
              </a:rPr>
            </a:br>
            <a:r>
              <a:rPr lang="es-ES" b="1" dirty="0" smtClean="0">
                <a:latin typeface="Chalkduster"/>
                <a:cs typeface="Chalkduster"/>
              </a:rPr>
              <a:t> PARA MODIFICAR LA</a:t>
            </a:r>
            <a:br>
              <a:rPr lang="es-ES" b="1" dirty="0" smtClean="0">
                <a:latin typeface="Chalkduster"/>
                <a:cs typeface="Chalkduster"/>
              </a:rPr>
            </a:br>
            <a:r>
              <a:rPr lang="es-ES" b="1" dirty="0">
                <a:latin typeface="Chalkduster"/>
                <a:cs typeface="Chalkduster"/>
              </a:rPr>
              <a:t/>
            </a:r>
            <a:br>
              <a:rPr lang="es-ES" b="1" dirty="0">
                <a:latin typeface="Chalkduster"/>
                <a:cs typeface="Chalkduster"/>
              </a:rPr>
            </a:br>
            <a:r>
              <a:rPr lang="es-ES" b="1" dirty="0" smtClean="0">
                <a:latin typeface="Chalkduster"/>
                <a:cs typeface="Chalkduster"/>
              </a:rPr>
              <a:t> ACTITUD ES LA</a:t>
            </a:r>
            <a:br>
              <a:rPr lang="es-ES" b="1" dirty="0" smtClean="0">
                <a:latin typeface="Chalkduster"/>
                <a:cs typeface="Chalkduster"/>
              </a:rPr>
            </a:br>
            <a:r>
              <a:rPr lang="es-ES" b="1" dirty="0">
                <a:latin typeface="Chalkduster"/>
                <a:cs typeface="Chalkduster"/>
              </a:rPr>
              <a:t/>
            </a:r>
            <a:br>
              <a:rPr lang="es-ES" b="1" dirty="0">
                <a:latin typeface="Chalkduster"/>
                <a:cs typeface="Chalkduster"/>
              </a:rPr>
            </a:br>
            <a:r>
              <a:rPr lang="es-ES" b="1" dirty="0" smtClean="0">
                <a:latin typeface="Chalkduster"/>
                <a:cs typeface="Chalkduster"/>
              </a:rPr>
              <a:t> IMAGINACIÓN</a:t>
            </a:r>
            <a:endParaRPr lang="es-ES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91301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36" y="1016553"/>
            <a:ext cx="8197852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b="1" dirty="0" smtClean="0">
                <a:latin typeface="Chalkduster"/>
                <a:cs typeface="Chalkduster"/>
              </a:rPr>
              <a:t>¿C</a:t>
            </a:r>
            <a:r>
              <a:rPr lang="is-IS" sz="2800" b="1" dirty="0" smtClean="0">
                <a:latin typeface="Chalkduster"/>
                <a:cs typeface="Chalkduster"/>
              </a:rPr>
              <a:t>Ó</a:t>
            </a:r>
            <a:r>
              <a:rPr lang="es-ES" sz="2800" b="1" dirty="0" smtClean="0">
                <a:latin typeface="Chalkduster"/>
                <a:cs typeface="Chalkduster"/>
              </a:rPr>
              <a:t>MO SE alimenta LA IMAGINACIÓN?</a:t>
            </a:r>
            <a:br>
              <a:rPr lang="es-ES" sz="2800" b="1" dirty="0" smtClean="0">
                <a:latin typeface="Chalkduster"/>
                <a:cs typeface="Chalkduster"/>
              </a:rPr>
            </a:br>
            <a:r>
              <a:rPr lang="es-ES" sz="2800" b="1" dirty="0">
                <a:latin typeface="Chalkduster"/>
                <a:cs typeface="Chalkduster"/>
              </a:rPr>
              <a:t/>
            </a:r>
            <a:br>
              <a:rPr lang="es-ES" sz="2800" b="1" dirty="0">
                <a:latin typeface="Chalkduster"/>
                <a:cs typeface="Chalkduster"/>
              </a:rPr>
            </a:br>
            <a:r>
              <a:rPr lang="es-ES" sz="2800" b="1" dirty="0" smtClean="0">
                <a:latin typeface="Chalkduster"/>
                <a:cs typeface="Chalkduster"/>
              </a:rPr>
              <a:t>	- CON FORMACIÓN </a:t>
            </a:r>
            <a:br>
              <a:rPr lang="es-ES" sz="2800" b="1" dirty="0" smtClean="0">
                <a:latin typeface="Chalkduster"/>
                <a:cs typeface="Chalkduster"/>
              </a:rPr>
            </a:br>
            <a:r>
              <a:rPr lang="es-ES" sz="2800" b="1" dirty="0">
                <a:latin typeface="Chalkduster"/>
                <a:cs typeface="Chalkduster"/>
              </a:rPr>
              <a:t/>
            </a:r>
            <a:br>
              <a:rPr lang="es-ES" sz="2800" b="1" dirty="0">
                <a:latin typeface="Chalkduster"/>
                <a:cs typeface="Chalkduster"/>
              </a:rPr>
            </a:br>
            <a:r>
              <a:rPr lang="es-ES" sz="2800" b="1" dirty="0" smtClean="0">
                <a:latin typeface="Chalkduster"/>
                <a:cs typeface="Chalkduster"/>
              </a:rPr>
              <a:t>	- CON INFORMACIÓN</a:t>
            </a:r>
            <a:endParaRPr lang="es-ES" sz="2800" b="1" dirty="0">
              <a:latin typeface="Chalkduster"/>
              <a:cs typeface="Chalkduster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9974" y="3810729"/>
            <a:ext cx="803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ambas los Grupos de Acción Local son herramientas valiosísimas. </a:t>
            </a:r>
            <a:endParaRPr lang="es-ES" dirty="0"/>
          </a:p>
          <a:p>
            <a:r>
              <a:rPr lang="es-ES" dirty="0" smtClean="0"/>
              <a:t>Aunque no están exentos del mayor problema que tenemos en nuestros territorios:</a:t>
            </a:r>
          </a:p>
          <a:p>
            <a:r>
              <a:rPr lang="es-ES" dirty="0" smtClean="0"/>
              <a:t>La Actitud</a:t>
            </a:r>
            <a:r>
              <a:rPr lang="mr-IN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66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halkboard"/>
                <a:cs typeface="Chalkboard"/>
              </a:rPr>
              <a:t>       S.O.S. MUNDO RURAL</a:t>
            </a:r>
            <a:endParaRPr lang="es-ES" b="1" dirty="0">
              <a:latin typeface="Chalkboard"/>
              <a:cs typeface="Chalkboard"/>
            </a:endParaRPr>
          </a:p>
        </p:txBody>
      </p:sp>
      <p:pic>
        <p:nvPicPr>
          <p:cNvPr id="9" name="Imagen 8" descr="file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6" y="1296686"/>
            <a:ext cx="3304410" cy="468907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3" name="Imagen 2" descr="IMG_32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54" y="1359657"/>
            <a:ext cx="3163828" cy="460828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5978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ile-13-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50" y="587693"/>
            <a:ext cx="4280147" cy="5992206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16841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halkboard"/>
                <a:cs typeface="Chalkboard"/>
              </a:rPr>
              <a:t>Mujeres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 descr="file-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51" y="1197429"/>
            <a:ext cx="5491236" cy="4118427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68511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humbnail_file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51" y="0"/>
            <a:ext cx="1004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5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humbnail_file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1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3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0"/>
            <a:ext cx="9144000" cy="6621992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3" name="CuadroTexto 2"/>
          <p:cNvSpPr txBox="1"/>
          <p:nvPr/>
        </p:nvSpPr>
        <p:spPr>
          <a:xfrm>
            <a:off x="3412878" y="555328"/>
            <a:ext cx="4776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NUESTRO FUTURO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9128" y="38356"/>
            <a:ext cx="71829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/>
                </a:solidFill>
                <a:latin typeface="Chalkduster"/>
                <a:cs typeface="Chalkduster"/>
              </a:rPr>
              <a:t>NUESTRO MAYOR TESORO</a:t>
            </a:r>
            <a:endParaRPr lang="es-ES" sz="32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5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77807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08586"/>
            <a:ext cx="7772400" cy="3733800"/>
          </a:xfrm>
        </p:spPr>
        <p:txBody>
          <a:bodyPr/>
          <a:lstStyle/>
          <a:p>
            <a:r>
              <a:rPr lang="es-ES" dirty="0" smtClean="0"/>
              <a:t>EL 80% DE LA SUPERFICIE DEL TERRITORIO PUEDE SER CONSIDERADA MUNDO RURAL </a:t>
            </a:r>
          </a:p>
          <a:p>
            <a:endParaRPr lang="es-ES" dirty="0"/>
          </a:p>
        </p:txBody>
      </p:sp>
      <p:pic>
        <p:nvPicPr>
          <p:cNvPr id="4" name="Imagen 3" descr="220px-EspDe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34" y="1640712"/>
            <a:ext cx="5292872" cy="3199782"/>
          </a:xfrm>
          <a:prstGeom prst="rect">
            <a:avLst/>
          </a:prstGeom>
          <a:effectLst>
            <a:outerShdw dist="546100" dir="2700000" sx="107000" sy="107000" algn="tl" rotWithShape="0">
              <a:schemeClr val="bg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 w="31750" h="69850"/>
          </a:sp3d>
        </p:spPr>
      </p:pic>
      <p:sp>
        <p:nvSpPr>
          <p:cNvPr id="5" name="CuadroTexto 4"/>
          <p:cNvSpPr txBox="1"/>
          <p:nvPr/>
        </p:nvSpPr>
        <p:spPr>
          <a:xfrm>
            <a:off x="6116402" y="5765550"/>
            <a:ext cx="250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Autora: Susana </a:t>
            </a:r>
            <a:r>
              <a:rPr lang="es-ES" dirty="0" err="1" smtClean="0"/>
              <a:t>Freixeiro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16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746" y="423354"/>
            <a:ext cx="7545454" cy="391602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halkduster"/>
                <a:cs typeface="Chalkduster"/>
              </a:rPr>
              <a:t>EL MEJOR REGALO QUE</a:t>
            </a:r>
            <a:br>
              <a:rPr lang="es-ES" dirty="0" smtClean="0">
                <a:latin typeface="Chalkduster"/>
                <a:cs typeface="Chalkduster"/>
              </a:rPr>
            </a:br>
            <a:r>
              <a:rPr lang="es-ES" dirty="0">
                <a:latin typeface="Chalkduster"/>
                <a:cs typeface="Chalkduster"/>
              </a:rPr>
              <a:t/>
            </a:r>
            <a:br>
              <a:rPr lang="es-ES" dirty="0">
                <a:latin typeface="Chalkduster"/>
                <a:cs typeface="Chalkduster"/>
              </a:rPr>
            </a:br>
            <a:r>
              <a:rPr lang="es-ES" dirty="0" smtClean="0">
                <a:latin typeface="Chalkduster"/>
                <a:cs typeface="Chalkduster"/>
              </a:rPr>
              <a:t> PODEMOS HACERLE A</a:t>
            </a:r>
            <a:br>
              <a:rPr lang="es-ES" dirty="0" smtClean="0">
                <a:latin typeface="Chalkduster"/>
                <a:cs typeface="Chalkduster"/>
              </a:rPr>
            </a:br>
            <a:r>
              <a:rPr lang="es-ES" dirty="0">
                <a:latin typeface="Chalkduster"/>
                <a:cs typeface="Chalkduster"/>
              </a:rPr>
              <a:t/>
            </a:r>
            <a:br>
              <a:rPr lang="es-ES" dirty="0">
                <a:latin typeface="Chalkduster"/>
                <a:cs typeface="Chalkduster"/>
              </a:rPr>
            </a:br>
            <a:r>
              <a:rPr lang="es-ES" dirty="0" smtClean="0">
                <a:latin typeface="Chalkduster"/>
                <a:cs typeface="Chalkduster"/>
              </a:rPr>
              <a:t> NUESTROS PEQUEÑOS ES DARLES</a:t>
            </a:r>
            <a:br>
              <a:rPr lang="es-ES" dirty="0" smtClean="0">
                <a:latin typeface="Chalkduster"/>
                <a:cs typeface="Chalkduster"/>
              </a:rPr>
            </a:br>
            <a:r>
              <a:rPr lang="es-ES" dirty="0">
                <a:latin typeface="Chalkduster"/>
                <a:cs typeface="Chalkduster"/>
              </a:rPr>
              <a:t/>
            </a:r>
            <a:br>
              <a:rPr lang="es-ES" dirty="0">
                <a:latin typeface="Chalkduster"/>
                <a:cs typeface="Chalkduster"/>
              </a:rPr>
            </a:br>
            <a:r>
              <a:rPr lang="es-ES" dirty="0" smtClean="0">
                <a:latin typeface="Chalkduster"/>
                <a:cs typeface="Chalkduster"/>
              </a:rPr>
              <a:t> UN PUEBLO DONDE CRECER</a:t>
            </a:r>
            <a:r>
              <a:rPr lang="mr-IN" dirty="0" smtClean="0">
                <a:latin typeface="Chalkduster"/>
                <a:cs typeface="Chalkduster"/>
              </a:rPr>
              <a:t>…</a:t>
            </a:r>
            <a:endParaRPr lang="es-E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4361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40" y="-249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Chalkduster"/>
                <a:cs typeface="Chalkduster"/>
              </a:rPr>
              <a:t>Orea color rosa “salmón”</a:t>
            </a:r>
            <a:endParaRPr lang="es-ES" dirty="0">
              <a:latin typeface="Chalkduster"/>
              <a:cs typeface="Chalkduster"/>
            </a:endParaRPr>
          </a:p>
        </p:txBody>
      </p:sp>
      <p:pic>
        <p:nvPicPr>
          <p:cNvPr id="4" name="Marcador de contenido 3" descr="thumbnail_file-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" b="7341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685800" y="4474294"/>
            <a:ext cx="7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</a:t>
            </a:r>
            <a:r>
              <a:rPr lang="es-ES" sz="2400" dirty="0" err="1" smtClean="0"/>
              <a:t>ueremos</a:t>
            </a:r>
            <a:r>
              <a:rPr lang="es-ES" sz="2400" dirty="0" smtClean="0"/>
              <a:t> ser el lugar en el que </a:t>
            </a:r>
            <a:r>
              <a:rPr lang="es-ES" sz="2400" dirty="0" err="1" smtClean="0"/>
              <a:t>nuestr@s</a:t>
            </a:r>
            <a:r>
              <a:rPr lang="es-ES" sz="2400" dirty="0" smtClean="0"/>
              <a:t> </a:t>
            </a:r>
            <a:r>
              <a:rPr lang="es-ES" sz="2400" dirty="0" err="1" smtClean="0"/>
              <a:t>hij@s</a:t>
            </a:r>
            <a:r>
              <a:rPr lang="fr-FR" sz="2400" dirty="0" smtClean="0"/>
              <a:t> </a:t>
            </a:r>
          </a:p>
          <a:p>
            <a:pPr algn="ctr"/>
            <a:r>
              <a:rPr lang="es-ES" sz="2400" dirty="0"/>
              <a:t>d</a:t>
            </a:r>
            <a:r>
              <a:rPr lang="fr-FR" sz="2400" dirty="0" err="1" smtClean="0"/>
              <a:t>ecidan</a:t>
            </a:r>
            <a:r>
              <a:rPr lang="fr-FR" sz="2400" dirty="0" smtClean="0"/>
              <a:t> </a:t>
            </a:r>
            <a:r>
              <a:rPr lang="fr-FR" sz="2400" dirty="0" err="1" smtClean="0"/>
              <a:t>criar</a:t>
            </a:r>
            <a:r>
              <a:rPr lang="fr-FR" sz="2400" dirty="0" smtClean="0"/>
              <a:t> a </a:t>
            </a:r>
            <a:r>
              <a:rPr lang="fr-FR" sz="2400" dirty="0" err="1" smtClean="0"/>
              <a:t>l@s</a:t>
            </a:r>
            <a:r>
              <a:rPr lang="fr-FR" sz="2400" dirty="0" smtClean="0"/>
              <a:t> </a:t>
            </a:r>
            <a:r>
              <a:rPr lang="fr-FR" sz="2400" dirty="0" err="1" smtClean="0"/>
              <a:t>suy@s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9637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2646" y="949358"/>
            <a:ext cx="7772400" cy="1143000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Chalkduster"/>
                <a:cs typeface="Chalkduster"/>
              </a:rPr>
              <a:t>EN OREA</a:t>
            </a:r>
            <a:br>
              <a:rPr lang="es-ES" dirty="0" smtClean="0">
                <a:latin typeface="Chalkduster"/>
                <a:cs typeface="Chalkduster"/>
              </a:rPr>
            </a:br>
            <a:endParaRPr lang="es-ES" dirty="0">
              <a:latin typeface="Chalkduster"/>
              <a:cs typeface="Chalkduster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1028700" y="2253587"/>
            <a:ext cx="7772400" cy="8458199"/>
          </a:xfrm>
        </p:spPr>
        <p:txBody>
          <a:bodyPr/>
          <a:lstStyle/>
          <a:p>
            <a:pPr marL="68580" indent="0">
              <a:buNone/>
            </a:pPr>
            <a:r>
              <a:rPr lang="es-ES" b="1" i="1" dirty="0" smtClean="0">
                <a:latin typeface="Chalkduster"/>
                <a:cs typeface="Chalkduster"/>
              </a:rPr>
              <a:t>CREEMOS EN EL PODER DE LAS PEQUEÑAS COSAS</a:t>
            </a:r>
            <a:r>
              <a:rPr lang="mr-IN" b="1" i="1" dirty="0" smtClean="0">
                <a:latin typeface="Chalkduster"/>
                <a:cs typeface="Chalkduster"/>
              </a:rPr>
              <a:t>…</a:t>
            </a:r>
            <a:endParaRPr lang="es-ES_tradnl" b="1" i="1" dirty="0" smtClean="0">
              <a:latin typeface="Chalkduster"/>
              <a:cs typeface="Chalkduster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1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humbnail_fil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45" y="1"/>
            <a:ext cx="4784840" cy="67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thumbnail_file-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b="25980"/>
          <a:stretch>
            <a:fillRect/>
          </a:stretch>
        </p:blipFill>
        <p:spPr>
          <a:xfrm>
            <a:off x="685800" y="910543"/>
            <a:ext cx="2756977" cy="1626055"/>
          </a:xfrm>
          <a:effectLst>
            <a:outerShdw blurRad="330200" dist="38100" dir="2700000" sx="107000" sy="107000" algn="tl" rotWithShape="0">
              <a:srgbClr val="000000"/>
            </a:outerShdw>
          </a:effectLst>
        </p:spPr>
      </p:pic>
      <p:pic>
        <p:nvPicPr>
          <p:cNvPr id="5" name="Imagen 4" descr="thumbnail_file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2" y="910543"/>
            <a:ext cx="1977283" cy="1626055"/>
          </a:xfrm>
          <a:prstGeom prst="rect">
            <a:avLst/>
          </a:prstGeom>
          <a:effectLst>
            <a:outerShdw blurRad="165100" dist="38100" dir="2700000" sx="111000" sy="111000" algn="tl" rotWithShape="0">
              <a:srgbClr val="000000"/>
            </a:outerShdw>
          </a:effectLst>
        </p:spPr>
      </p:pic>
      <p:pic>
        <p:nvPicPr>
          <p:cNvPr id="6" name="Imagen 5" descr="thumbnail_file-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61" y="910543"/>
            <a:ext cx="1970768" cy="2625063"/>
          </a:xfrm>
          <a:prstGeom prst="rect">
            <a:avLst/>
          </a:prstGeom>
          <a:effectLst>
            <a:outerShdw blurRad="263525" dist="38100" dir="2700000" sx="109000" sy="109000" algn="tl" rotWithShape="0">
              <a:srgbClr val="000000">
                <a:alpha val="97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829845" y="3931001"/>
            <a:ext cx="7853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halkduster"/>
                <a:cs typeface="Chalkduster"/>
              </a:rPr>
              <a:t>LOS PUEBLOS SON LUGARES CON UN RITMO DIFERENTE</a:t>
            </a:r>
            <a:endParaRPr lang="es-ES" sz="2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411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225" y="1366233"/>
            <a:ext cx="7772400" cy="2183190"/>
          </a:xfrm>
          <a:effectLst>
            <a:outerShdw blurRad="330200" dist="38100" dir="2700000" sx="141000" sy="141000" algn="tl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s-ES" sz="6000" b="1" dirty="0" smtClean="0">
                <a:latin typeface="Chalkboard"/>
                <a:cs typeface="Chalkboard"/>
              </a:rPr>
              <a:t>AMENAZAS DEL MUNDO RURAL</a:t>
            </a:r>
            <a:endParaRPr lang="es-ES" sz="6000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011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63168" y="1161143"/>
            <a:ext cx="6052031" cy="265221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5400" b="1" dirty="0" smtClean="0">
                <a:cs typeface="Chalkboard"/>
              </a:rPr>
              <a:t>AMENAZAS</a:t>
            </a:r>
            <a:br>
              <a:rPr lang="es-ES" sz="5400" b="1" dirty="0" smtClean="0">
                <a:cs typeface="Chalkboard"/>
              </a:rPr>
            </a:br>
            <a:r>
              <a:rPr lang="es-ES" sz="5400" b="1" dirty="0" smtClean="0">
                <a:cs typeface="Chalkboard"/>
              </a:rPr>
              <a:t/>
            </a:r>
            <a:br>
              <a:rPr lang="es-ES" sz="5400" b="1" dirty="0" smtClean="0">
                <a:cs typeface="Chalkboard"/>
              </a:rPr>
            </a:br>
            <a:r>
              <a:rPr lang="es-ES" sz="5400" b="1" dirty="0" smtClean="0">
                <a:cs typeface="Chalkboard"/>
              </a:rPr>
              <a:t>        EXÓGENAS</a:t>
            </a:r>
            <a:endParaRPr lang="es-ES" sz="5400" b="1" dirty="0"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767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3225" y="481760"/>
            <a:ext cx="6086250" cy="1524000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cs typeface="Chalkboard"/>
              </a:rPr>
              <a:t>ACTITUD </a:t>
            </a:r>
            <a:r>
              <a:rPr lang="es-ES" sz="2800" b="1" dirty="0" smtClean="0">
                <a:cs typeface="Chalkboard"/>
              </a:rPr>
              <a:t>para atender la realidad rural</a:t>
            </a:r>
            <a:endParaRPr lang="es-ES" sz="8000" b="1" dirty="0">
              <a:cs typeface="Chalkboard"/>
            </a:endParaRPr>
          </a:p>
        </p:txBody>
      </p:sp>
      <p:pic>
        <p:nvPicPr>
          <p:cNvPr id="4" name="Imagen 3" descr="thumbnail_fil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25" y="2858610"/>
            <a:ext cx="2381250" cy="238125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Imagen 5" descr="thumbnail_file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37" y="2083337"/>
            <a:ext cx="1808905" cy="2409461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" name="Imagen 10" descr="thumbnail_file3-2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5" y="3244541"/>
            <a:ext cx="3236717" cy="199531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" name="Imagen 11" descr="file-17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3" y="2005760"/>
            <a:ext cx="1817536" cy="2423381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4" name="Imagen 13" descr="thumbnail_file-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5" y="2083337"/>
            <a:ext cx="1808904" cy="2409461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868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COMPRENSIÓN DE LA REALIDAD RURAL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Empoderamiento de la sociedad. </a:t>
            </a:r>
          </a:p>
          <a:p>
            <a:r>
              <a:rPr lang="es-ES" dirty="0" smtClean="0"/>
              <a:t>Cambio de mentalidad: el mundo rural SI es rentable para nuestra sociedad</a:t>
            </a:r>
            <a:r>
              <a:rPr lang="es-ES_tradnl" dirty="0" smtClean="0"/>
              <a:t>. Es rentable social, ambiental y económicamente</a:t>
            </a:r>
          </a:p>
          <a:p>
            <a:r>
              <a:rPr lang="es-ES" dirty="0" smtClean="0"/>
              <a:t>Adaptación de la legislación y la fiscalidad a nuestra realidad.</a:t>
            </a:r>
          </a:p>
          <a:p>
            <a:r>
              <a:rPr lang="es-ES" dirty="0" smtClean="0"/>
              <a:t>Formación específica de los profesionales que desarrollan su actividad en nuestros municipios. </a:t>
            </a:r>
          </a:p>
          <a:p>
            <a:r>
              <a:rPr lang="es-ES" dirty="0" smtClean="0"/>
              <a:t>Ubicación de administraciones con competencias rurales en el entorno rural. </a:t>
            </a:r>
          </a:p>
          <a:p>
            <a:r>
              <a:rPr lang="es-ES" dirty="0" smtClean="0"/>
              <a:t>Descentralización de los servicios. </a:t>
            </a:r>
          </a:p>
          <a:p>
            <a:r>
              <a:rPr lang="es-ES" dirty="0" smtClean="0"/>
              <a:t>Adaptación de la educación al entorno potenciando el autoempleo.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13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9359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grupos de acción local QUE GESTIONAN FONDOS LEADER DEBERÍAN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44766"/>
            <a:ext cx="8229600" cy="4876800"/>
          </a:xfrm>
        </p:spPr>
        <p:txBody>
          <a:bodyPr>
            <a:normAutofit/>
          </a:bodyPr>
          <a:lstStyle/>
          <a:p>
            <a:r>
              <a:rPr lang="es-ES" dirty="0"/>
              <a:t>S</a:t>
            </a:r>
            <a:r>
              <a:rPr lang="es-ES" dirty="0" smtClean="0"/>
              <a:t>er la herramienta más potente con que contamos los territorios rurales. </a:t>
            </a:r>
          </a:p>
          <a:p>
            <a:r>
              <a:rPr lang="es-ES" dirty="0" smtClean="0"/>
              <a:t>Tener un protocolo de trabajo ágil, que se pusiera en marcha en torno a una persona que quiere emprender. </a:t>
            </a:r>
          </a:p>
          <a:p>
            <a:r>
              <a:rPr lang="es-ES" dirty="0" smtClean="0"/>
              <a:t>Ser </a:t>
            </a:r>
            <a:r>
              <a:rPr lang="es-ES" sz="2800" dirty="0" smtClean="0"/>
              <a:t>i_ GAL</a:t>
            </a:r>
            <a:r>
              <a:rPr lang="es-ES" dirty="0" smtClean="0"/>
              <a:t>, con la </a:t>
            </a:r>
            <a:r>
              <a:rPr lang="es-ES" sz="2800" dirty="0" smtClean="0"/>
              <a:t>i</a:t>
            </a:r>
            <a:r>
              <a:rPr lang="es-ES" dirty="0" smtClean="0"/>
              <a:t> de Investigar, identificar,  idear, inventar,  intuir,  innovar,  iluminar,  impactar, impregnar,  implementar,  intensificar,  importar,  </a:t>
            </a:r>
            <a:r>
              <a:rPr lang="es-ES" dirty="0" err="1" smtClean="0"/>
              <a:t>incesar</a:t>
            </a:r>
            <a:r>
              <a:rPr lang="es-ES" dirty="0" smtClean="0"/>
              <a:t>,  insistir, intervenir,  inspirar,  instar,  influir,   integrar,  interconectar,  interesar, involucrar, implicar,  impulsar,  imaginar, informar y además  formar</a:t>
            </a:r>
            <a:r>
              <a:rPr lang="mr-IN" dirty="0" smtClean="0"/>
              <a:t>…</a:t>
            </a:r>
            <a:r>
              <a:rPr lang="es-ES" dirty="0" smtClean="0"/>
              <a:t>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39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3168" y="816429"/>
            <a:ext cx="6052031" cy="2652215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atin typeface="Chalkboard"/>
                <a:cs typeface="Chalkboard"/>
              </a:rPr>
              <a:t>AMENAZAS</a:t>
            </a:r>
            <a:br>
              <a:rPr lang="es-ES" sz="5400" b="1" dirty="0" smtClean="0">
                <a:latin typeface="Chalkboard"/>
                <a:cs typeface="Chalkboard"/>
              </a:rPr>
            </a:br>
            <a:r>
              <a:rPr lang="es-ES" sz="5400" b="1" dirty="0" smtClean="0">
                <a:latin typeface="Chalkboard"/>
                <a:cs typeface="Chalkboard"/>
              </a:rPr>
              <a:t/>
            </a:r>
            <a:br>
              <a:rPr lang="es-ES" sz="5400" b="1" dirty="0" smtClean="0">
                <a:latin typeface="Chalkboard"/>
                <a:cs typeface="Chalkboard"/>
              </a:rPr>
            </a:br>
            <a:r>
              <a:rPr lang="es-ES" sz="5400" b="1" dirty="0" smtClean="0">
                <a:latin typeface="Chalkboard"/>
                <a:cs typeface="Chalkboard"/>
              </a:rPr>
              <a:t>       ENDÓGENAS</a:t>
            </a:r>
            <a:endParaRPr lang="es-ES" sz="5400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6719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urbano.thmx</Template>
  <TotalTime>2798</TotalTime>
  <Words>327</Words>
  <Application>Microsoft Macintosh PowerPoint</Application>
  <PresentationFormat>Presentación en pantalla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Urban Pop</vt:lpstr>
      <vt:lpstr>MUNDO         RURAL</vt:lpstr>
      <vt:lpstr>Presentación de PowerPoint</vt:lpstr>
      <vt:lpstr>Presentación de PowerPoint</vt:lpstr>
      <vt:lpstr>AMENAZAS DEL MUNDO RURAL</vt:lpstr>
      <vt:lpstr>Presentación de PowerPoint</vt:lpstr>
      <vt:lpstr>ACTITUD para atender la realidad rural</vt:lpstr>
      <vt:lpstr>COMPRENSIÓN DE LA REALIDAD RURAL</vt:lpstr>
      <vt:lpstr>Los grupos de acción local QUE GESTIONAN FONDOS LEADER DEBERÍAN   </vt:lpstr>
      <vt:lpstr>AMENAZAS         ENDÓGENAS</vt:lpstr>
      <vt:lpstr> ACTITUD con la afrontamos el futuro</vt:lpstr>
      <vt:lpstr>¿POR QUÉ NUESTROS PUEBLOS SON EL LUGAR DONDE SOÑAMOS VOLVER?</vt:lpstr>
      <vt:lpstr>NUESTRA MAYOR ALIADA   PARA MODIFICAR LA   ACTITUD ES LA   IMAGINACIÓN</vt:lpstr>
      <vt:lpstr>    ¿CÓMO SE alimenta LA IMAGINACIÓN?   - CON FORMACIÓN    - CON INFORMACIÓN</vt:lpstr>
      <vt:lpstr>       S.O.S. MUNDO RURAL</vt:lpstr>
      <vt:lpstr>Presentación de PowerPoint</vt:lpstr>
      <vt:lpstr>Mujeres </vt:lpstr>
      <vt:lpstr>Presentación de PowerPoint</vt:lpstr>
      <vt:lpstr>Presentación de PowerPoint</vt:lpstr>
      <vt:lpstr>Presentación de PowerPoint</vt:lpstr>
      <vt:lpstr>EL MEJOR REGALO QUE   PODEMOS HACERLE A   NUESTROS PEQUEÑOS ES DARLES   UN PUEBLO DONDE CRECER…</vt:lpstr>
      <vt:lpstr> Orea color rosa “salmón”</vt:lpstr>
      <vt:lpstr>EN OREA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MUNDO RURAL</dc:title>
  <dc:creator>Marta Corella</dc:creator>
  <cp:lastModifiedBy>Marta Corella</cp:lastModifiedBy>
  <cp:revision>39</cp:revision>
  <dcterms:created xsi:type="dcterms:W3CDTF">2017-09-19T14:00:04Z</dcterms:created>
  <dcterms:modified xsi:type="dcterms:W3CDTF">2018-01-22T10:30:52Z</dcterms:modified>
</cp:coreProperties>
</file>