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A9D6A-34C6-9B51-0853-1ADF04AF2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A3E994-466C-AE3A-4C67-51E8FCD54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D37C2C-5917-B579-D59F-A2534D53F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AD103E-E23F-0ED5-59BA-9A590CF4B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42993B-4DFE-C610-4891-C16763F7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537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96B97-61C1-BD8F-BFDB-1FD5EAF36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1B921A-0F6E-DEA8-C9BF-DFD98F73C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2D2DCE-9D05-F401-ACC2-5337D5DB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3B4983-BA4F-99B4-202D-B8C86E75F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6642B7-CAF0-9138-836D-94F47A83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47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E26A93-9439-7893-9FD5-94FEFC640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EE34C6-A5DF-622F-181E-0A58AE23D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1F7D22-0DBE-F0E2-7EC1-F4646115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2CD0EC-C1B1-266D-8A70-860C90F8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65FA91-6D50-FB98-00AC-3C43F41F1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25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8C49B6-1C3B-A54B-9981-C7C92CC17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267163-1F30-9F1E-5E7D-B9ABFFBA6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002237-FD3F-97BF-2454-6AA71CD0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F14F5E-ECA0-0E8C-D339-98355BE37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078108-B175-C49C-CD75-6B4831B82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878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D64BC-51AA-F68B-E8CB-EE8AB832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A68BE2-3AED-7E00-18BA-8D426BC9F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DE556D-1BB4-2DFD-4B9D-21B53F946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B1C88C-C3AD-7354-EA66-F74E3BA2E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75AC95-34ED-F72D-B359-8A7644EB4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90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6F661-E444-7614-854B-E5C0678CE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63FF99-34B8-E0C7-C436-BC03982FB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0B226B-74FA-8914-0FEA-C037B7D29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97B8F4-2C7D-BB1B-1997-D443C09B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900D35-EA9D-3EED-B923-BC34C5D5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D0BB5C-9F34-A396-18BA-CAD2E053D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33D18-7AE2-B1F3-62A1-2B314F7D7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59C480-CD44-DD46-2E68-282D25DC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6F14DA-7C06-1320-D24C-15973355B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82F0523-0C56-FB58-51DA-25E807810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62F96BD-326C-6B22-B99F-8FCB31199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8F84573-4B25-7CD7-1354-48CCC21F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D631DC0-0D05-3585-790D-5A3EFBCD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7AF12DD-D3D4-16AF-D5E2-6F008229A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304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DA4760-0827-5A3D-FC23-0903F577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6CBEE8F-BDD4-30A4-91BC-812BDC11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C5767C-E8EA-12B3-226C-D5528C87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E984EC-60AE-C1CA-746C-D097BA28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188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89F81D-AC24-1302-17AA-746B091D6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9F113DA-4002-FC9B-1671-AF6D44C0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E18BD8-9048-BA6B-6336-53271A4F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65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1A457-9A6F-330B-4F31-7891AA905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61032E-734D-7E05-7FAA-91806C01C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6692B6-C76E-C03A-E644-B02A344FB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558AAC-3C79-7FB8-2601-C4A41F4B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AE1FCA-91A2-92B2-778F-B4833860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4B0750-018F-EE81-7F8B-08C2E5FF7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71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DF81E-4709-9528-DE0E-6D1C9BF8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A071848-6B61-494F-CD08-719BC6B79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1C5481-4DC6-3FEF-7A90-CE038EF1D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2BAC00-100B-8453-F42A-9664B139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3B50D6-FA56-E597-D503-99E72C35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44AC8F-ED8F-DDB9-07BB-D37BC868C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051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FE21521-4DB4-AD8C-83D7-D3B55999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F2384A-8A61-CC25-CB53-DF82014C8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F61864-76A2-E018-D5B9-E6BFEB1FF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2403-605D-4443-BACF-E005DD5D9B39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76B0DD-1DCF-8E4F-B87A-CCC54ACB15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EC7C09-8E84-8503-5EA0-4CC73B86D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1DB1F-E592-4E7E-AE1F-AE9AB30BAA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48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naviaporcia.com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aderasturias.org/taxonomy-videos/term/24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67">
            <a:extLst>
              <a:ext uri="{FF2B5EF4-FFF2-40B4-BE49-F238E27FC236}">
                <a16:creationId xmlns:a16="http://schemas.microsoft.com/office/drawing/2014/main" id="{9DFAA14F-05C0-0E5B-B06A-A82EA198A731}"/>
              </a:ext>
            </a:extLst>
          </p:cNvPr>
          <p:cNvGrpSpPr>
            <a:grpSpLocks/>
          </p:cNvGrpSpPr>
          <p:nvPr/>
        </p:nvGrpSpPr>
        <p:grpSpPr bwMode="auto">
          <a:xfrm>
            <a:off x="3383597" y="334962"/>
            <a:ext cx="4458335" cy="1889760"/>
            <a:chOff x="-1" y="0"/>
            <a:chExt cx="7021" cy="2976"/>
          </a:xfrm>
        </p:grpSpPr>
        <p:sp>
          <p:nvSpPr>
            <p:cNvPr id="34" name="AutoShape 68">
              <a:extLst>
                <a:ext uri="{FF2B5EF4-FFF2-40B4-BE49-F238E27FC236}">
                  <a16:creationId xmlns:a16="http://schemas.microsoft.com/office/drawing/2014/main" id="{6B967B9F-BF56-6ACC-F3AF-BE148C902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" y="0"/>
              <a:ext cx="7021" cy="2976"/>
            </a:xfrm>
            <a:custGeom>
              <a:avLst/>
              <a:gdLst>
                <a:gd name="T0" fmla="*/ 7020 w 7021"/>
                <a:gd name="T1" fmla="*/ 2899 h 2976"/>
                <a:gd name="T2" fmla="*/ 4278 w 7021"/>
                <a:gd name="T3" fmla="*/ 1297 h 2976"/>
                <a:gd name="T4" fmla="*/ 1828 w 7021"/>
                <a:gd name="T5" fmla="*/ 2220 h 2976"/>
                <a:gd name="T6" fmla="*/ 1302 w 7021"/>
                <a:gd name="T7" fmla="*/ 1830 h 2976"/>
                <a:gd name="T8" fmla="*/ 0 w 7021"/>
                <a:gd name="T9" fmla="*/ 2282 h 2976"/>
                <a:gd name="T10" fmla="*/ 0 w 7021"/>
                <a:gd name="T11" fmla="*/ 2348 h 2976"/>
                <a:gd name="T12" fmla="*/ 1291 w 7021"/>
                <a:gd name="T13" fmla="*/ 1900 h 2976"/>
                <a:gd name="T14" fmla="*/ 1758 w 7021"/>
                <a:gd name="T15" fmla="*/ 2246 h 2976"/>
                <a:gd name="T16" fmla="*/ 0 w 7021"/>
                <a:gd name="T17" fmla="*/ 2908 h 2976"/>
                <a:gd name="T18" fmla="*/ 0 w 7021"/>
                <a:gd name="T19" fmla="*/ 2975 h 2976"/>
                <a:gd name="T20" fmla="*/ 4272 w 7021"/>
                <a:gd name="T21" fmla="*/ 1366 h 2976"/>
                <a:gd name="T22" fmla="*/ 7020 w 7021"/>
                <a:gd name="T23" fmla="*/ 2971 h 2976"/>
                <a:gd name="T24" fmla="*/ 7020 w 7021"/>
                <a:gd name="T25" fmla="*/ 2899 h 2976"/>
                <a:gd name="T26" fmla="*/ 7020 w 7021"/>
                <a:gd name="T27" fmla="*/ 316 h 2976"/>
                <a:gd name="T28" fmla="*/ 6482 w 7021"/>
                <a:gd name="T29" fmla="*/ 0 h 2976"/>
                <a:gd name="T30" fmla="*/ 5943 w 7021"/>
                <a:gd name="T31" fmla="*/ 316 h 2976"/>
                <a:gd name="T32" fmla="*/ 5943 w 7021"/>
                <a:gd name="T33" fmla="*/ 854 h 2976"/>
                <a:gd name="T34" fmla="*/ 5404 w 7021"/>
                <a:gd name="T35" fmla="*/ 537 h 2976"/>
                <a:gd name="T36" fmla="*/ 4865 w 7021"/>
                <a:gd name="T37" fmla="*/ 854 h 2976"/>
                <a:gd name="T38" fmla="*/ 4865 w 7021"/>
                <a:gd name="T39" fmla="*/ 1393 h 2976"/>
                <a:gd name="T40" fmla="*/ 5404 w 7021"/>
                <a:gd name="T41" fmla="*/ 1079 h 2976"/>
                <a:gd name="T42" fmla="*/ 5943 w 7021"/>
                <a:gd name="T43" fmla="*/ 1393 h 2976"/>
                <a:gd name="T44" fmla="*/ 5943 w 7021"/>
                <a:gd name="T45" fmla="*/ 855 h 2976"/>
                <a:gd name="T46" fmla="*/ 6482 w 7021"/>
                <a:gd name="T47" fmla="*/ 542 h 2976"/>
                <a:gd name="T48" fmla="*/ 7020 w 7021"/>
                <a:gd name="T49" fmla="*/ 855 h 2976"/>
                <a:gd name="T50" fmla="*/ 7020 w 7021"/>
                <a:gd name="T51" fmla="*/ 316 h 2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021" h="2976">
                  <a:moveTo>
                    <a:pt x="7020" y="2899"/>
                  </a:moveTo>
                  <a:lnTo>
                    <a:pt x="4278" y="1297"/>
                  </a:lnTo>
                  <a:lnTo>
                    <a:pt x="1828" y="2220"/>
                  </a:lnTo>
                  <a:lnTo>
                    <a:pt x="1302" y="1830"/>
                  </a:lnTo>
                  <a:lnTo>
                    <a:pt x="0" y="2282"/>
                  </a:lnTo>
                  <a:lnTo>
                    <a:pt x="0" y="2348"/>
                  </a:lnTo>
                  <a:lnTo>
                    <a:pt x="1291" y="1900"/>
                  </a:lnTo>
                  <a:lnTo>
                    <a:pt x="1758" y="2246"/>
                  </a:lnTo>
                  <a:lnTo>
                    <a:pt x="0" y="2908"/>
                  </a:lnTo>
                  <a:lnTo>
                    <a:pt x="0" y="2975"/>
                  </a:lnTo>
                  <a:lnTo>
                    <a:pt x="4272" y="1366"/>
                  </a:lnTo>
                  <a:lnTo>
                    <a:pt x="7020" y="2971"/>
                  </a:lnTo>
                  <a:lnTo>
                    <a:pt x="7020" y="2899"/>
                  </a:lnTo>
                  <a:close/>
                  <a:moveTo>
                    <a:pt x="7020" y="316"/>
                  </a:moveTo>
                  <a:lnTo>
                    <a:pt x="6482" y="0"/>
                  </a:lnTo>
                  <a:lnTo>
                    <a:pt x="5943" y="316"/>
                  </a:lnTo>
                  <a:lnTo>
                    <a:pt x="5943" y="854"/>
                  </a:lnTo>
                  <a:lnTo>
                    <a:pt x="5404" y="537"/>
                  </a:lnTo>
                  <a:lnTo>
                    <a:pt x="4865" y="854"/>
                  </a:lnTo>
                  <a:lnTo>
                    <a:pt x="4865" y="1393"/>
                  </a:lnTo>
                  <a:lnTo>
                    <a:pt x="5404" y="1079"/>
                  </a:lnTo>
                  <a:lnTo>
                    <a:pt x="5943" y="1393"/>
                  </a:lnTo>
                  <a:lnTo>
                    <a:pt x="5943" y="855"/>
                  </a:lnTo>
                  <a:lnTo>
                    <a:pt x="6482" y="542"/>
                  </a:lnTo>
                  <a:lnTo>
                    <a:pt x="7020" y="855"/>
                  </a:lnTo>
                  <a:lnTo>
                    <a:pt x="7020" y="316"/>
                  </a:lnTo>
                  <a:close/>
                </a:path>
              </a:pathLst>
            </a:custGeom>
            <a:solidFill>
              <a:srgbClr val="145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ES"/>
            </a:p>
          </p:txBody>
        </p:sp>
      </p:grpSp>
      <p:sp>
        <p:nvSpPr>
          <p:cNvPr id="35" name="Freeform 74">
            <a:extLst>
              <a:ext uri="{FF2B5EF4-FFF2-40B4-BE49-F238E27FC236}">
                <a16:creationId xmlns:a16="http://schemas.microsoft.com/office/drawing/2014/main" id="{A73F95AE-5861-F9F5-A9B3-424EF3891BE2}"/>
              </a:ext>
            </a:extLst>
          </p:cNvPr>
          <p:cNvSpPr>
            <a:spLocks/>
          </p:cNvSpPr>
          <p:nvPr/>
        </p:nvSpPr>
        <p:spPr bwMode="auto">
          <a:xfrm>
            <a:off x="6596697" y="3426355"/>
            <a:ext cx="516890" cy="810260"/>
          </a:xfrm>
          <a:custGeom>
            <a:avLst/>
            <a:gdLst>
              <a:gd name="T0" fmla="+- 0 10548 9735"/>
              <a:gd name="T1" fmla="*/ T0 w 814"/>
              <a:gd name="T2" fmla="+- 0 7763 6845"/>
              <a:gd name="T3" fmla="*/ 7763 h 1276"/>
              <a:gd name="T4" fmla="+- 0 10198 9735"/>
              <a:gd name="T5" fmla="*/ T4 w 814"/>
              <a:gd name="T6" fmla="+- 0 7763 6845"/>
              <a:gd name="T7" fmla="*/ 7763 h 1276"/>
              <a:gd name="T8" fmla="+- 0 10198 9735"/>
              <a:gd name="T9" fmla="*/ T8 w 814"/>
              <a:gd name="T10" fmla="+- 0 6845 6845"/>
              <a:gd name="T11" fmla="*/ 6845 h 1276"/>
              <a:gd name="T12" fmla="+- 0 9735 9735"/>
              <a:gd name="T13" fmla="*/ T12 w 814"/>
              <a:gd name="T14" fmla="+- 0 6845 6845"/>
              <a:gd name="T15" fmla="*/ 6845 h 1276"/>
              <a:gd name="T16" fmla="+- 0 9735 9735"/>
              <a:gd name="T17" fmla="*/ T16 w 814"/>
              <a:gd name="T18" fmla="+- 0 7763 6845"/>
              <a:gd name="T19" fmla="*/ 7763 h 1276"/>
              <a:gd name="T20" fmla="+- 0 9735 9735"/>
              <a:gd name="T21" fmla="*/ T20 w 814"/>
              <a:gd name="T22" fmla="+- 0 8121 6845"/>
              <a:gd name="T23" fmla="*/ 8121 h 1276"/>
              <a:gd name="T24" fmla="+- 0 10548 9735"/>
              <a:gd name="T25" fmla="*/ T24 w 814"/>
              <a:gd name="T26" fmla="+- 0 8121 6845"/>
              <a:gd name="T27" fmla="*/ 8121 h 1276"/>
              <a:gd name="T28" fmla="+- 0 10548 9735"/>
              <a:gd name="T29" fmla="*/ T28 w 814"/>
              <a:gd name="T30" fmla="+- 0 7763 6845"/>
              <a:gd name="T31" fmla="*/ 7763 h 127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</a:cxnLst>
            <a:rect l="0" t="0" r="r" b="b"/>
            <a:pathLst>
              <a:path w="814" h="1276">
                <a:moveTo>
                  <a:pt x="813" y="918"/>
                </a:moveTo>
                <a:lnTo>
                  <a:pt x="463" y="918"/>
                </a:lnTo>
                <a:lnTo>
                  <a:pt x="463" y="0"/>
                </a:lnTo>
                <a:lnTo>
                  <a:pt x="0" y="0"/>
                </a:lnTo>
                <a:lnTo>
                  <a:pt x="0" y="918"/>
                </a:lnTo>
                <a:lnTo>
                  <a:pt x="0" y="1276"/>
                </a:lnTo>
                <a:lnTo>
                  <a:pt x="813" y="1276"/>
                </a:lnTo>
                <a:lnTo>
                  <a:pt x="813" y="918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grpSp>
        <p:nvGrpSpPr>
          <p:cNvPr id="36" name="Group 71">
            <a:extLst>
              <a:ext uri="{FF2B5EF4-FFF2-40B4-BE49-F238E27FC236}">
                <a16:creationId xmlns:a16="http://schemas.microsoft.com/office/drawing/2014/main" id="{D3D60B4C-3818-77FB-965D-CD87752D2E8A}"/>
              </a:ext>
            </a:extLst>
          </p:cNvPr>
          <p:cNvGrpSpPr>
            <a:grpSpLocks/>
          </p:cNvGrpSpPr>
          <p:nvPr/>
        </p:nvGrpSpPr>
        <p:grpSpPr bwMode="auto">
          <a:xfrm>
            <a:off x="6738302" y="3983250"/>
            <a:ext cx="720090" cy="883285"/>
            <a:chOff x="9958" y="7722"/>
            <a:chExt cx="1134" cy="1391"/>
          </a:xfrm>
        </p:grpSpPr>
        <p:sp>
          <p:nvSpPr>
            <p:cNvPr id="43" name="AutoShape 73">
              <a:extLst>
                <a:ext uri="{FF2B5EF4-FFF2-40B4-BE49-F238E27FC236}">
                  <a16:creationId xmlns:a16="http://schemas.microsoft.com/office/drawing/2014/main" id="{20F7B836-C536-67E3-2359-F5A352E05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58" y="7722"/>
              <a:ext cx="1134" cy="1379"/>
            </a:xfrm>
            <a:custGeom>
              <a:avLst/>
              <a:gdLst>
                <a:gd name="T0" fmla="+- 0 10586 9959"/>
                <a:gd name="T1" fmla="*/ T0 w 1134"/>
                <a:gd name="T2" fmla="+- 0 9100 7722"/>
                <a:gd name="T3" fmla="*/ 9100 h 1379"/>
                <a:gd name="T4" fmla="+- 0 10461 9959"/>
                <a:gd name="T5" fmla="*/ T4 w 1134"/>
                <a:gd name="T6" fmla="+- 0 8872 7722"/>
                <a:gd name="T7" fmla="*/ 8872 h 1379"/>
                <a:gd name="T8" fmla="+- 0 10424 9959"/>
                <a:gd name="T9" fmla="*/ T8 w 1134"/>
                <a:gd name="T10" fmla="+- 0 8804 7722"/>
                <a:gd name="T11" fmla="*/ 8804 h 1379"/>
                <a:gd name="T12" fmla="+- 0 10466 9959"/>
                <a:gd name="T13" fmla="*/ T12 w 1134"/>
                <a:gd name="T14" fmla="+- 0 8773 7722"/>
                <a:gd name="T15" fmla="*/ 8773 h 1379"/>
                <a:gd name="T16" fmla="+- 0 10502 9959"/>
                <a:gd name="T17" fmla="*/ T16 w 1134"/>
                <a:gd name="T18" fmla="+- 0 8731 7722"/>
                <a:gd name="T19" fmla="*/ 8731 h 1379"/>
                <a:gd name="T20" fmla="+- 0 10525 9959"/>
                <a:gd name="T21" fmla="*/ T20 w 1134"/>
                <a:gd name="T22" fmla="+- 0 8684 7722"/>
                <a:gd name="T23" fmla="*/ 8684 h 1379"/>
                <a:gd name="T24" fmla="+- 0 10527 9959"/>
                <a:gd name="T25" fmla="*/ T24 w 1134"/>
                <a:gd name="T26" fmla="+- 0 8680 7722"/>
                <a:gd name="T27" fmla="*/ 8680 h 1379"/>
                <a:gd name="T28" fmla="+- 0 10536 9959"/>
                <a:gd name="T29" fmla="*/ T28 w 1134"/>
                <a:gd name="T30" fmla="+- 0 8622 7722"/>
                <a:gd name="T31" fmla="*/ 8622 h 1379"/>
                <a:gd name="T32" fmla="+- 0 10530 9959"/>
                <a:gd name="T33" fmla="*/ T32 w 1134"/>
                <a:gd name="T34" fmla="+- 0 8585 7722"/>
                <a:gd name="T35" fmla="*/ 8585 h 1379"/>
                <a:gd name="T36" fmla="+- 0 10525 9959"/>
                <a:gd name="T37" fmla="*/ T36 w 1134"/>
                <a:gd name="T38" fmla="+- 0 8549 7722"/>
                <a:gd name="T39" fmla="*/ 8549 h 1379"/>
                <a:gd name="T40" fmla="+- 0 10491 9959"/>
                <a:gd name="T41" fmla="*/ T40 w 1134"/>
                <a:gd name="T42" fmla="+- 0 8486 7722"/>
                <a:gd name="T43" fmla="*/ 8486 h 1379"/>
                <a:gd name="T44" fmla="+- 0 10437 9959"/>
                <a:gd name="T45" fmla="*/ T44 w 1134"/>
                <a:gd name="T46" fmla="+- 0 8436 7722"/>
                <a:gd name="T47" fmla="*/ 8436 h 1379"/>
                <a:gd name="T48" fmla="+- 0 10364 9959"/>
                <a:gd name="T49" fmla="*/ T48 w 1134"/>
                <a:gd name="T50" fmla="+- 0 8404 7722"/>
                <a:gd name="T51" fmla="*/ 8404 h 1379"/>
                <a:gd name="T52" fmla="+- 0 10288 9959"/>
                <a:gd name="T53" fmla="*/ T52 w 1134"/>
                <a:gd name="T54" fmla="+- 0 8394 7722"/>
                <a:gd name="T55" fmla="*/ 8394 h 1379"/>
                <a:gd name="T56" fmla="+- 0 10288 9959"/>
                <a:gd name="T57" fmla="*/ T56 w 1134"/>
                <a:gd name="T58" fmla="+- 0 8634 7722"/>
                <a:gd name="T59" fmla="*/ 8634 h 1379"/>
                <a:gd name="T60" fmla="+- 0 10285 9959"/>
                <a:gd name="T61" fmla="*/ T60 w 1134"/>
                <a:gd name="T62" fmla="+- 0 8652 7722"/>
                <a:gd name="T63" fmla="*/ 8652 h 1379"/>
                <a:gd name="T64" fmla="+- 0 10275 9959"/>
                <a:gd name="T65" fmla="*/ T64 w 1134"/>
                <a:gd name="T66" fmla="+- 0 8668 7722"/>
                <a:gd name="T67" fmla="*/ 8668 h 1379"/>
                <a:gd name="T68" fmla="+- 0 10259 9959"/>
                <a:gd name="T69" fmla="*/ T68 w 1134"/>
                <a:gd name="T70" fmla="+- 0 8679 7722"/>
                <a:gd name="T71" fmla="*/ 8679 h 1379"/>
                <a:gd name="T72" fmla="+- 0 10238 9959"/>
                <a:gd name="T73" fmla="*/ T72 w 1134"/>
                <a:gd name="T74" fmla="+- 0 8684 7722"/>
                <a:gd name="T75" fmla="*/ 8684 h 1379"/>
                <a:gd name="T76" fmla="+- 0 10207 9959"/>
                <a:gd name="T77" fmla="*/ T76 w 1134"/>
                <a:gd name="T78" fmla="+- 0 8684 7722"/>
                <a:gd name="T79" fmla="*/ 8684 h 1379"/>
                <a:gd name="T80" fmla="+- 0 10207 9959"/>
                <a:gd name="T81" fmla="*/ T80 w 1134"/>
                <a:gd name="T82" fmla="+- 0 8585 7722"/>
                <a:gd name="T83" fmla="*/ 8585 h 1379"/>
                <a:gd name="T84" fmla="+- 0 10238 9959"/>
                <a:gd name="T85" fmla="*/ T84 w 1134"/>
                <a:gd name="T86" fmla="+- 0 8585 7722"/>
                <a:gd name="T87" fmla="*/ 8585 h 1379"/>
                <a:gd name="T88" fmla="+- 0 10259 9959"/>
                <a:gd name="T89" fmla="*/ T88 w 1134"/>
                <a:gd name="T90" fmla="+- 0 8589 7722"/>
                <a:gd name="T91" fmla="*/ 8589 h 1379"/>
                <a:gd name="T92" fmla="+- 0 10275 9959"/>
                <a:gd name="T93" fmla="*/ T92 w 1134"/>
                <a:gd name="T94" fmla="+- 0 8600 7722"/>
                <a:gd name="T95" fmla="*/ 8600 h 1379"/>
                <a:gd name="T96" fmla="+- 0 10285 9959"/>
                <a:gd name="T97" fmla="*/ T96 w 1134"/>
                <a:gd name="T98" fmla="+- 0 8616 7722"/>
                <a:gd name="T99" fmla="*/ 8616 h 1379"/>
                <a:gd name="T100" fmla="+- 0 10288 9959"/>
                <a:gd name="T101" fmla="*/ T100 w 1134"/>
                <a:gd name="T102" fmla="+- 0 8634 7722"/>
                <a:gd name="T103" fmla="*/ 8634 h 1379"/>
                <a:gd name="T104" fmla="+- 0 10288 9959"/>
                <a:gd name="T105" fmla="*/ T104 w 1134"/>
                <a:gd name="T106" fmla="+- 0 8394 7722"/>
                <a:gd name="T107" fmla="*/ 8394 h 1379"/>
                <a:gd name="T108" fmla="+- 0 10273 9959"/>
                <a:gd name="T109" fmla="*/ T108 w 1134"/>
                <a:gd name="T110" fmla="+- 0 8392 7722"/>
                <a:gd name="T111" fmla="*/ 8392 h 1379"/>
                <a:gd name="T112" fmla="+- 0 9959 9959"/>
                <a:gd name="T113" fmla="*/ T112 w 1134"/>
                <a:gd name="T114" fmla="+- 0 8392 7722"/>
                <a:gd name="T115" fmla="*/ 8392 h 1379"/>
                <a:gd name="T116" fmla="+- 0 9959 9959"/>
                <a:gd name="T117" fmla="*/ T116 w 1134"/>
                <a:gd name="T118" fmla="+- 0 9100 7722"/>
                <a:gd name="T119" fmla="*/ 9100 h 1379"/>
                <a:gd name="T120" fmla="+- 0 10207 9959"/>
                <a:gd name="T121" fmla="*/ T120 w 1134"/>
                <a:gd name="T122" fmla="+- 0 9100 7722"/>
                <a:gd name="T123" fmla="*/ 9100 h 1379"/>
                <a:gd name="T124" fmla="+- 0 10207 9959"/>
                <a:gd name="T125" fmla="*/ T124 w 1134"/>
                <a:gd name="T126" fmla="+- 0 8872 7722"/>
                <a:gd name="T127" fmla="*/ 8872 h 1379"/>
                <a:gd name="T128" fmla="+- 0 10307 9959"/>
                <a:gd name="T129" fmla="*/ T128 w 1134"/>
                <a:gd name="T130" fmla="+- 0 9100 7722"/>
                <a:gd name="T131" fmla="*/ 9100 h 1379"/>
                <a:gd name="T132" fmla="+- 0 10586 9959"/>
                <a:gd name="T133" fmla="*/ T132 w 1134"/>
                <a:gd name="T134" fmla="+- 0 9100 7722"/>
                <a:gd name="T135" fmla="*/ 9100 h 1379"/>
                <a:gd name="T136" fmla="+- 0 11092 9959"/>
                <a:gd name="T137" fmla="*/ T136 w 1134"/>
                <a:gd name="T138" fmla="+- 0 7952 7722"/>
                <a:gd name="T139" fmla="*/ 7952 h 1379"/>
                <a:gd name="T140" fmla="+- 0 11080 9959"/>
                <a:gd name="T141" fmla="*/ T140 w 1134"/>
                <a:gd name="T142" fmla="+- 0 7872 7722"/>
                <a:gd name="T143" fmla="*/ 7872 h 1379"/>
                <a:gd name="T144" fmla="+- 0 11048 9959"/>
                <a:gd name="T145" fmla="*/ T144 w 1134"/>
                <a:gd name="T146" fmla="+- 0 7808 7722"/>
                <a:gd name="T147" fmla="*/ 7808 h 1379"/>
                <a:gd name="T148" fmla="+- 0 10999 9959"/>
                <a:gd name="T149" fmla="*/ T148 w 1134"/>
                <a:gd name="T150" fmla="+- 0 7761 7722"/>
                <a:gd name="T151" fmla="*/ 7761 h 1379"/>
                <a:gd name="T152" fmla="+- 0 10936 9959"/>
                <a:gd name="T153" fmla="*/ T152 w 1134"/>
                <a:gd name="T154" fmla="+- 0 7732 7722"/>
                <a:gd name="T155" fmla="*/ 7732 h 1379"/>
                <a:gd name="T156" fmla="+- 0 10862 9959"/>
                <a:gd name="T157" fmla="*/ T156 w 1134"/>
                <a:gd name="T158" fmla="+- 0 7722 7722"/>
                <a:gd name="T159" fmla="*/ 7722 h 1379"/>
                <a:gd name="T160" fmla="+- 0 10786 9959"/>
                <a:gd name="T161" fmla="*/ T160 w 1134"/>
                <a:gd name="T162" fmla="+- 0 7733 7722"/>
                <a:gd name="T163" fmla="*/ 7733 h 1379"/>
                <a:gd name="T164" fmla="+- 0 10723 9959"/>
                <a:gd name="T165" fmla="*/ T164 w 1134"/>
                <a:gd name="T166" fmla="+- 0 7763 7722"/>
                <a:gd name="T167" fmla="*/ 7763 h 1379"/>
                <a:gd name="T168" fmla="+- 0 10675 9959"/>
                <a:gd name="T169" fmla="*/ T168 w 1134"/>
                <a:gd name="T170" fmla="+- 0 7809 7722"/>
                <a:gd name="T171" fmla="*/ 7809 h 1379"/>
                <a:gd name="T172" fmla="+- 0 10645 9959"/>
                <a:gd name="T173" fmla="*/ T172 w 1134"/>
                <a:gd name="T174" fmla="+- 0 7868 7722"/>
                <a:gd name="T175" fmla="*/ 7868 h 1379"/>
                <a:gd name="T176" fmla="+- 0 10634 9959"/>
                <a:gd name="T177" fmla="*/ T176 w 1134"/>
                <a:gd name="T178" fmla="+- 0 7936 7722"/>
                <a:gd name="T179" fmla="*/ 7936 h 1379"/>
                <a:gd name="T180" fmla="+- 0 10643 9959"/>
                <a:gd name="T181" fmla="*/ T180 w 1134"/>
                <a:gd name="T182" fmla="+- 0 7997 7722"/>
                <a:gd name="T183" fmla="*/ 7997 h 1379"/>
                <a:gd name="T184" fmla="+- 0 10671 9959"/>
                <a:gd name="T185" fmla="*/ T184 w 1134"/>
                <a:gd name="T186" fmla="+- 0 8053 7722"/>
                <a:gd name="T187" fmla="*/ 8053 h 1379"/>
                <a:gd name="T188" fmla="+- 0 10718 9959"/>
                <a:gd name="T189" fmla="*/ T188 w 1134"/>
                <a:gd name="T190" fmla="+- 0 8100 7722"/>
                <a:gd name="T191" fmla="*/ 8100 h 1379"/>
                <a:gd name="T192" fmla="+- 0 10783 9959"/>
                <a:gd name="T193" fmla="*/ T192 w 1134"/>
                <a:gd name="T194" fmla="+- 0 8134 7722"/>
                <a:gd name="T195" fmla="*/ 8134 h 1379"/>
                <a:gd name="T196" fmla="+- 0 10760 9959"/>
                <a:gd name="T197" fmla="*/ T196 w 1134"/>
                <a:gd name="T198" fmla="+- 0 8173 7722"/>
                <a:gd name="T199" fmla="*/ 8173 h 1379"/>
                <a:gd name="T200" fmla="+- 0 10726 9959"/>
                <a:gd name="T201" fmla="*/ T200 w 1134"/>
                <a:gd name="T202" fmla="+- 0 8213 7722"/>
                <a:gd name="T203" fmla="*/ 8213 h 1379"/>
                <a:gd name="T204" fmla="+- 0 10686 9959"/>
                <a:gd name="T205" fmla="*/ T204 w 1134"/>
                <a:gd name="T206" fmla="+- 0 8249 7722"/>
                <a:gd name="T207" fmla="*/ 8249 h 1379"/>
                <a:gd name="T208" fmla="+- 0 10645 9959"/>
                <a:gd name="T209" fmla="*/ T208 w 1134"/>
                <a:gd name="T210" fmla="+- 0 8278 7722"/>
                <a:gd name="T211" fmla="*/ 8278 h 1379"/>
                <a:gd name="T212" fmla="+- 0 10807 9959"/>
                <a:gd name="T213" fmla="*/ T212 w 1134"/>
                <a:gd name="T214" fmla="+- 0 8461 7722"/>
                <a:gd name="T215" fmla="*/ 8461 h 1379"/>
                <a:gd name="T216" fmla="+- 0 10872 9959"/>
                <a:gd name="T217" fmla="*/ T216 w 1134"/>
                <a:gd name="T218" fmla="+- 0 8413 7722"/>
                <a:gd name="T219" fmla="*/ 8413 h 1379"/>
                <a:gd name="T220" fmla="+- 0 10929 9959"/>
                <a:gd name="T221" fmla="*/ T220 w 1134"/>
                <a:gd name="T222" fmla="+- 0 8358 7722"/>
                <a:gd name="T223" fmla="*/ 8358 h 1379"/>
                <a:gd name="T224" fmla="+- 0 10977 9959"/>
                <a:gd name="T225" fmla="*/ T224 w 1134"/>
                <a:gd name="T226" fmla="+- 0 8299 7722"/>
                <a:gd name="T227" fmla="*/ 8299 h 1379"/>
                <a:gd name="T228" fmla="+- 0 11018 9959"/>
                <a:gd name="T229" fmla="*/ T228 w 1134"/>
                <a:gd name="T230" fmla="+- 0 8234 7722"/>
                <a:gd name="T231" fmla="*/ 8234 h 1379"/>
                <a:gd name="T232" fmla="+- 0 11050 9959"/>
                <a:gd name="T233" fmla="*/ T232 w 1134"/>
                <a:gd name="T234" fmla="+- 0 8167 7722"/>
                <a:gd name="T235" fmla="*/ 8167 h 1379"/>
                <a:gd name="T236" fmla="+- 0 11073 9959"/>
                <a:gd name="T237" fmla="*/ T236 w 1134"/>
                <a:gd name="T238" fmla="+- 0 8096 7722"/>
                <a:gd name="T239" fmla="*/ 8096 h 1379"/>
                <a:gd name="T240" fmla="+- 0 11087 9959"/>
                <a:gd name="T241" fmla="*/ T240 w 1134"/>
                <a:gd name="T242" fmla="+- 0 8025 7722"/>
                <a:gd name="T243" fmla="*/ 8025 h 1379"/>
                <a:gd name="T244" fmla="+- 0 11092 9959"/>
                <a:gd name="T245" fmla="*/ T244 w 1134"/>
                <a:gd name="T246" fmla="+- 0 7952 7722"/>
                <a:gd name="T247" fmla="*/ 7952 h 13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</a:cxnLst>
              <a:rect l="0" t="0" r="r" b="b"/>
              <a:pathLst>
                <a:path w="1134" h="1379">
                  <a:moveTo>
                    <a:pt x="627" y="1378"/>
                  </a:moveTo>
                  <a:lnTo>
                    <a:pt x="502" y="1150"/>
                  </a:lnTo>
                  <a:lnTo>
                    <a:pt x="465" y="1082"/>
                  </a:lnTo>
                  <a:lnTo>
                    <a:pt x="507" y="1051"/>
                  </a:lnTo>
                  <a:lnTo>
                    <a:pt x="543" y="1009"/>
                  </a:lnTo>
                  <a:lnTo>
                    <a:pt x="566" y="962"/>
                  </a:lnTo>
                  <a:lnTo>
                    <a:pt x="568" y="958"/>
                  </a:lnTo>
                  <a:lnTo>
                    <a:pt x="577" y="900"/>
                  </a:lnTo>
                  <a:lnTo>
                    <a:pt x="571" y="863"/>
                  </a:lnTo>
                  <a:lnTo>
                    <a:pt x="566" y="827"/>
                  </a:lnTo>
                  <a:lnTo>
                    <a:pt x="532" y="764"/>
                  </a:lnTo>
                  <a:lnTo>
                    <a:pt x="478" y="714"/>
                  </a:lnTo>
                  <a:lnTo>
                    <a:pt x="405" y="682"/>
                  </a:lnTo>
                  <a:lnTo>
                    <a:pt x="329" y="672"/>
                  </a:lnTo>
                  <a:lnTo>
                    <a:pt x="329" y="912"/>
                  </a:lnTo>
                  <a:lnTo>
                    <a:pt x="326" y="930"/>
                  </a:lnTo>
                  <a:lnTo>
                    <a:pt x="316" y="946"/>
                  </a:lnTo>
                  <a:lnTo>
                    <a:pt x="300" y="957"/>
                  </a:lnTo>
                  <a:lnTo>
                    <a:pt x="279" y="962"/>
                  </a:lnTo>
                  <a:lnTo>
                    <a:pt x="248" y="962"/>
                  </a:lnTo>
                  <a:lnTo>
                    <a:pt x="248" y="863"/>
                  </a:lnTo>
                  <a:lnTo>
                    <a:pt x="279" y="863"/>
                  </a:lnTo>
                  <a:lnTo>
                    <a:pt x="300" y="867"/>
                  </a:lnTo>
                  <a:lnTo>
                    <a:pt x="316" y="878"/>
                  </a:lnTo>
                  <a:lnTo>
                    <a:pt x="326" y="894"/>
                  </a:lnTo>
                  <a:lnTo>
                    <a:pt x="329" y="912"/>
                  </a:lnTo>
                  <a:lnTo>
                    <a:pt x="329" y="672"/>
                  </a:lnTo>
                  <a:lnTo>
                    <a:pt x="314" y="670"/>
                  </a:lnTo>
                  <a:lnTo>
                    <a:pt x="0" y="670"/>
                  </a:lnTo>
                  <a:lnTo>
                    <a:pt x="0" y="1378"/>
                  </a:lnTo>
                  <a:lnTo>
                    <a:pt x="248" y="1378"/>
                  </a:lnTo>
                  <a:lnTo>
                    <a:pt x="248" y="1150"/>
                  </a:lnTo>
                  <a:lnTo>
                    <a:pt x="348" y="1378"/>
                  </a:lnTo>
                  <a:lnTo>
                    <a:pt x="627" y="1378"/>
                  </a:lnTo>
                  <a:close/>
                  <a:moveTo>
                    <a:pt x="1133" y="230"/>
                  </a:moveTo>
                  <a:lnTo>
                    <a:pt x="1121" y="150"/>
                  </a:lnTo>
                  <a:lnTo>
                    <a:pt x="1089" y="86"/>
                  </a:lnTo>
                  <a:lnTo>
                    <a:pt x="1040" y="39"/>
                  </a:lnTo>
                  <a:lnTo>
                    <a:pt x="977" y="10"/>
                  </a:lnTo>
                  <a:lnTo>
                    <a:pt x="903" y="0"/>
                  </a:lnTo>
                  <a:lnTo>
                    <a:pt x="827" y="11"/>
                  </a:lnTo>
                  <a:lnTo>
                    <a:pt x="764" y="41"/>
                  </a:lnTo>
                  <a:lnTo>
                    <a:pt x="716" y="87"/>
                  </a:lnTo>
                  <a:lnTo>
                    <a:pt x="686" y="146"/>
                  </a:lnTo>
                  <a:lnTo>
                    <a:pt x="675" y="214"/>
                  </a:lnTo>
                  <a:lnTo>
                    <a:pt x="684" y="275"/>
                  </a:lnTo>
                  <a:lnTo>
                    <a:pt x="712" y="331"/>
                  </a:lnTo>
                  <a:lnTo>
                    <a:pt x="759" y="378"/>
                  </a:lnTo>
                  <a:lnTo>
                    <a:pt x="824" y="412"/>
                  </a:lnTo>
                  <a:lnTo>
                    <a:pt x="801" y="451"/>
                  </a:lnTo>
                  <a:lnTo>
                    <a:pt x="767" y="491"/>
                  </a:lnTo>
                  <a:lnTo>
                    <a:pt x="727" y="527"/>
                  </a:lnTo>
                  <a:lnTo>
                    <a:pt x="686" y="556"/>
                  </a:lnTo>
                  <a:lnTo>
                    <a:pt x="848" y="739"/>
                  </a:lnTo>
                  <a:lnTo>
                    <a:pt x="913" y="691"/>
                  </a:lnTo>
                  <a:lnTo>
                    <a:pt x="970" y="636"/>
                  </a:lnTo>
                  <a:lnTo>
                    <a:pt x="1018" y="577"/>
                  </a:lnTo>
                  <a:lnTo>
                    <a:pt x="1059" y="512"/>
                  </a:lnTo>
                  <a:lnTo>
                    <a:pt x="1091" y="445"/>
                  </a:lnTo>
                  <a:lnTo>
                    <a:pt x="1114" y="374"/>
                  </a:lnTo>
                  <a:lnTo>
                    <a:pt x="1128" y="303"/>
                  </a:lnTo>
                  <a:lnTo>
                    <a:pt x="1133" y="230"/>
                  </a:lnTo>
                  <a:close/>
                </a:path>
              </a:pathLst>
            </a:custGeom>
            <a:solidFill>
              <a:srgbClr val="145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ES"/>
            </a:p>
          </p:txBody>
        </p:sp>
        <p:pic>
          <p:nvPicPr>
            <p:cNvPr id="44" name="Picture 72">
              <a:extLst>
                <a:ext uri="{FF2B5EF4-FFF2-40B4-BE49-F238E27FC236}">
                  <a16:creationId xmlns:a16="http://schemas.microsoft.com/office/drawing/2014/main" id="{BBDC8ECA-3792-8F1B-9BC7-427338122E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01" y="8878"/>
              <a:ext cx="254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" name="AutoShape 70">
            <a:extLst>
              <a:ext uri="{FF2B5EF4-FFF2-40B4-BE49-F238E27FC236}">
                <a16:creationId xmlns:a16="http://schemas.microsoft.com/office/drawing/2014/main" id="{49A23490-F6B5-2382-82B9-E571BDEA5A05}"/>
              </a:ext>
            </a:extLst>
          </p:cNvPr>
          <p:cNvSpPr>
            <a:spLocks/>
          </p:cNvSpPr>
          <p:nvPr/>
        </p:nvSpPr>
        <p:spPr bwMode="auto">
          <a:xfrm>
            <a:off x="3310572" y="4400445"/>
            <a:ext cx="1301115" cy="466725"/>
          </a:xfrm>
          <a:custGeom>
            <a:avLst/>
            <a:gdLst>
              <a:gd name="T0" fmla="+- 0 5098 4560"/>
              <a:gd name="T1" fmla="*/ T0 w 2049"/>
              <a:gd name="T2" fmla="+- 0 8506 8379"/>
              <a:gd name="T3" fmla="*/ 8506 h 735"/>
              <a:gd name="T4" fmla="+- 0 5007 4560"/>
              <a:gd name="T5" fmla="*/ T4 w 2049"/>
              <a:gd name="T6" fmla="+- 0 8421 8379"/>
              <a:gd name="T7" fmla="*/ 8421 h 735"/>
              <a:gd name="T8" fmla="+- 0 4847 4560"/>
              <a:gd name="T9" fmla="*/ T8 w 2049"/>
              <a:gd name="T10" fmla="+- 0 8379 8379"/>
              <a:gd name="T11" fmla="*/ 8379 h 735"/>
              <a:gd name="T12" fmla="+- 0 4685 4560"/>
              <a:gd name="T13" fmla="*/ T12 w 2049"/>
              <a:gd name="T14" fmla="+- 0 8419 8379"/>
              <a:gd name="T15" fmla="*/ 8419 h 735"/>
              <a:gd name="T16" fmla="+- 0 4594 4560"/>
              <a:gd name="T17" fmla="*/ T16 w 2049"/>
              <a:gd name="T18" fmla="+- 0 8529 8379"/>
              <a:gd name="T19" fmla="*/ 8529 h 735"/>
              <a:gd name="T20" fmla="+- 0 4597 4560"/>
              <a:gd name="T21" fmla="*/ T20 w 2049"/>
              <a:gd name="T22" fmla="+- 0 8683 8379"/>
              <a:gd name="T23" fmla="*/ 8683 h 735"/>
              <a:gd name="T24" fmla="+- 0 4690 4560"/>
              <a:gd name="T25" fmla="*/ T24 w 2049"/>
              <a:gd name="T26" fmla="+- 0 8784 8379"/>
              <a:gd name="T27" fmla="*/ 8784 h 735"/>
              <a:gd name="T28" fmla="+- 0 4803 4560"/>
              <a:gd name="T29" fmla="*/ T28 w 2049"/>
              <a:gd name="T30" fmla="+- 0 8840 8379"/>
              <a:gd name="T31" fmla="*/ 8840 h 735"/>
              <a:gd name="T32" fmla="+- 0 4858 4560"/>
              <a:gd name="T33" fmla="*/ T32 w 2049"/>
              <a:gd name="T34" fmla="+- 0 8888 8379"/>
              <a:gd name="T35" fmla="*/ 8888 h 735"/>
              <a:gd name="T36" fmla="+- 0 4851 4560"/>
              <a:gd name="T37" fmla="*/ T36 w 2049"/>
              <a:gd name="T38" fmla="+- 0 8905 8379"/>
              <a:gd name="T39" fmla="*/ 8905 h 735"/>
              <a:gd name="T40" fmla="+- 0 4813 4560"/>
              <a:gd name="T41" fmla="*/ T40 w 2049"/>
              <a:gd name="T42" fmla="+- 0 8900 8379"/>
              <a:gd name="T43" fmla="*/ 8900 h 735"/>
              <a:gd name="T44" fmla="+- 0 4765 4560"/>
              <a:gd name="T45" fmla="*/ T44 w 2049"/>
              <a:gd name="T46" fmla="+- 0 8861 8379"/>
              <a:gd name="T47" fmla="*/ 8861 h 735"/>
              <a:gd name="T48" fmla="+- 0 4560 4560"/>
              <a:gd name="T49" fmla="*/ T48 w 2049"/>
              <a:gd name="T50" fmla="+- 0 8929 8379"/>
              <a:gd name="T51" fmla="*/ 8929 h 735"/>
              <a:gd name="T52" fmla="+- 0 4622 4560"/>
              <a:gd name="T53" fmla="*/ T52 w 2049"/>
              <a:gd name="T54" fmla="+- 0 9026 8379"/>
              <a:gd name="T55" fmla="*/ 9026 h 735"/>
              <a:gd name="T56" fmla="+- 0 4749 4560"/>
              <a:gd name="T57" fmla="*/ T56 w 2049"/>
              <a:gd name="T58" fmla="+- 0 9101 8379"/>
              <a:gd name="T59" fmla="*/ 9101 h 735"/>
              <a:gd name="T60" fmla="+- 0 4920 4560"/>
              <a:gd name="T61" fmla="*/ T60 w 2049"/>
              <a:gd name="T62" fmla="+- 0 9106 8379"/>
              <a:gd name="T63" fmla="*/ 9106 h 735"/>
              <a:gd name="T64" fmla="+- 0 5042 4560"/>
              <a:gd name="T65" fmla="*/ T64 w 2049"/>
              <a:gd name="T66" fmla="+- 0 9052 8379"/>
              <a:gd name="T67" fmla="*/ 9052 h 735"/>
              <a:gd name="T68" fmla="+- 0 5108 4560"/>
              <a:gd name="T69" fmla="*/ T68 w 2049"/>
              <a:gd name="T70" fmla="+- 0 8950 8379"/>
              <a:gd name="T71" fmla="*/ 8950 h 735"/>
              <a:gd name="T72" fmla="+- 0 5101 4560"/>
              <a:gd name="T73" fmla="*/ T72 w 2049"/>
              <a:gd name="T74" fmla="+- 0 8810 8379"/>
              <a:gd name="T75" fmla="*/ 8810 h 735"/>
              <a:gd name="T76" fmla="+- 0 5007 4560"/>
              <a:gd name="T77" fmla="*/ T76 w 2049"/>
              <a:gd name="T78" fmla="+- 0 8711 8379"/>
              <a:gd name="T79" fmla="*/ 8711 h 735"/>
              <a:gd name="T80" fmla="+- 0 4894 4560"/>
              <a:gd name="T81" fmla="*/ T80 w 2049"/>
              <a:gd name="T82" fmla="+- 0 8653 8379"/>
              <a:gd name="T83" fmla="*/ 8653 h 735"/>
              <a:gd name="T84" fmla="+- 0 4839 4560"/>
              <a:gd name="T85" fmla="*/ T84 w 2049"/>
              <a:gd name="T86" fmla="+- 0 8603 8379"/>
              <a:gd name="T87" fmla="*/ 8603 h 735"/>
              <a:gd name="T88" fmla="+- 0 4847 4560"/>
              <a:gd name="T89" fmla="*/ T88 w 2049"/>
              <a:gd name="T90" fmla="+- 0 8585 8379"/>
              <a:gd name="T91" fmla="*/ 8585 h 735"/>
              <a:gd name="T92" fmla="+- 0 4884 4560"/>
              <a:gd name="T93" fmla="*/ T92 w 2049"/>
              <a:gd name="T94" fmla="+- 0 8590 8379"/>
              <a:gd name="T95" fmla="*/ 8590 h 735"/>
              <a:gd name="T96" fmla="+- 0 4924 4560"/>
              <a:gd name="T97" fmla="*/ T96 w 2049"/>
              <a:gd name="T98" fmla="+- 0 8626 8379"/>
              <a:gd name="T99" fmla="*/ 8626 h 735"/>
              <a:gd name="T100" fmla="+- 0 5119 4560"/>
              <a:gd name="T101" fmla="*/ T100 w 2049"/>
              <a:gd name="T102" fmla="+- 0 8546 8379"/>
              <a:gd name="T103" fmla="*/ 8546 h 735"/>
              <a:gd name="T104" fmla="+- 0 5942 4560"/>
              <a:gd name="T105" fmla="*/ T104 w 2049"/>
              <a:gd name="T106" fmla="+- 0 8671 8379"/>
              <a:gd name="T107" fmla="*/ 8671 h 735"/>
              <a:gd name="T108" fmla="+- 0 5916 4560"/>
              <a:gd name="T109" fmla="*/ T108 w 2049"/>
              <a:gd name="T110" fmla="+- 0 8591 8379"/>
              <a:gd name="T111" fmla="*/ 8591 h 735"/>
              <a:gd name="T112" fmla="+- 0 5844 4560"/>
              <a:gd name="T113" fmla="*/ T112 w 2049"/>
              <a:gd name="T114" fmla="+- 0 8486 8379"/>
              <a:gd name="T115" fmla="*/ 8486 h 735"/>
              <a:gd name="T116" fmla="+- 0 5721 4560"/>
              <a:gd name="T117" fmla="*/ T116 w 2049"/>
              <a:gd name="T118" fmla="+- 0 8408 8379"/>
              <a:gd name="T119" fmla="*/ 8408 h 735"/>
              <a:gd name="T120" fmla="+- 0 5681 4560"/>
              <a:gd name="T121" fmla="*/ T120 w 2049"/>
              <a:gd name="T122" fmla="+- 0 8745 8379"/>
              <a:gd name="T123" fmla="*/ 8745 h 735"/>
              <a:gd name="T124" fmla="+- 0 5649 4560"/>
              <a:gd name="T125" fmla="*/ T124 w 2049"/>
              <a:gd name="T126" fmla="+- 0 8858 8379"/>
              <a:gd name="T127" fmla="*/ 8858 h 735"/>
              <a:gd name="T128" fmla="+- 0 5557 4560"/>
              <a:gd name="T129" fmla="*/ T128 w 2049"/>
              <a:gd name="T130" fmla="+- 0 8902 8379"/>
              <a:gd name="T131" fmla="*/ 8902 h 735"/>
              <a:gd name="T132" fmla="+- 0 5466 4560"/>
              <a:gd name="T133" fmla="*/ T132 w 2049"/>
              <a:gd name="T134" fmla="+- 0 8858 8379"/>
              <a:gd name="T135" fmla="*/ 8858 h 735"/>
              <a:gd name="T136" fmla="+- 0 5434 4560"/>
              <a:gd name="T137" fmla="*/ T136 w 2049"/>
              <a:gd name="T138" fmla="+- 0 8745 8379"/>
              <a:gd name="T139" fmla="*/ 8745 h 735"/>
              <a:gd name="T140" fmla="+- 0 5466 4560"/>
              <a:gd name="T141" fmla="*/ T140 w 2049"/>
              <a:gd name="T142" fmla="+- 0 8635 8379"/>
              <a:gd name="T143" fmla="*/ 8635 h 735"/>
              <a:gd name="T144" fmla="+- 0 5557 4560"/>
              <a:gd name="T145" fmla="*/ T144 w 2049"/>
              <a:gd name="T146" fmla="+- 0 8591 8379"/>
              <a:gd name="T147" fmla="*/ 8591 h 735"/>
              <a:gd name="T148" fmla="+- 0 5649 4560"/>
              <a:gd name="T149" fmla="*/ T148 w 2049"/>
              <a:gd name="T150" fmla="+- 0 8635 8379"/>
              <a:gd name="T151" fmla="*/ 8635 h 735"/>
              <a:gd name="T152" fmla="+- 0 5681 4560"/>
              <a:gd name="T153" fmla="*/ T152 w 2049"/>
              <a:gd name="T154" fmla="+- 0 8745 8379"/>
              <a:gd name="T155" fmla="*/ 8745 h 735"/>
              <a:gd name="T156" fmla="+- 0 5644 4560"/>
              <a:gd name="T157" fmla="*/ T156 w 2049"/>
              <a:gd name="T158" fmla="+- 0 8387 8379"/>
              <a:gd name="T159" fmla="*/ 8387 h 735"/>
              <a:gd name="T160" fmla="+- 0 5471 4560"/>
              <a:gd name="T161" fmla="*/ T160 w 2049"/>
              <a:gd name="T162" fmla="+- 0 8387 8379"/>
              <a:gd name="T163" fmla="*/ 8387 h 735"/>
              <a:gd name="T164" fmla="+- 0 5327 4560"/>
              <a:gd name="T165" fmla="*/ T164 w 2049"/>
              <a:gd name="T166" fmla="+- 0 8441 8379"/>
              <a:gd name="T167" fmla="*/ 8441 h 735"/>
              <a:gd name="T168" fmla="+- 0 5226 4560"/>
              <a:gd name="T169" fmla="*/ T168 w 2049"/>
              <a:gd name="T170" fmla="+- 0 8540 8379"/>
              <a:gd name="T171" fmla="*/ 8540 h 735"/>
              <a:gd name="T172" fmla="+- 0 5173 4560"/>
              <a:gd name="T173" fmla="*/ T172 w 2049"/>
              <a:gd name="T174" fmla="+- 0 8671 8379"/>
              <a:gd name="T175" fmla="*/ 8671 h 735"/>
              <a:gd name="T176" fmla="+- 0 5173 4560"/>
              <a:gd name="T177" fmla="*/ T176 w 2049"/>
              <a:gd name="T178" fmla="+- 0 8821 8379"/>
              <a:gd name="T179" fmla="*/ 8821 h 735"/>
              <a:gd name="T180" fmla="+- 0 5226 4560"/>
              <a:gd name="T181" fmla="*/ T180 w 2049"/>
              <a:gd name="T182" fmla="+- 0 8953 8379"/>
              <a:gd name="T183" fmla="*/ 8953 h 735"/>
              <a:gd name="T184" fmla="+- 0 5327 4560"/>
              <a:gd name="T185" fmla="*/ T184 w 2049"/>
              <a:gd name="T186" fmla="+- 0 9052 8379"/>
              <a:gd name="T187" fmla="*/ 9052 h 735"/>
              <a:gd name="T188" fmla="+- 0 5471 4560"/>
              <a:gd name="T189" fmla="*/ T188 w 2049"/>
              <a:gd name="T190" fmla="+- 0 9106 8379"/>
              <a:gd name="T191" fmla="*/ 9106 h 735"/>
              <a:gd name="T192" fmla="+- 0 5644 4560"/>
              <a:gd name="T193" fmla="*/ T192 w 2049"/>
              <a:gd name="T194" fmla="+- 0 9106 8379"/>
              <a:gd name="T195" fmla="*/ 9106 h 735"/>
              <a:gd name="T196" fmla="+- 0 5787 4560"/>
              <a:gd name="T197" fmla="*/ T196 w 2049"/>
              <a:gd name="T198" fmla="+- 0 9052 8379"/>
              <a:gd name="T199" fmla="*/ 9052 h 735"/>
              <a:gd name="T200" fmla="+- 0 5889 4560"/>
              <a:gd name="T201" fmla="*/ T200 w 2049"/>
              <a:gd name="T202" fmla="+- 0 8953 8379"/>
              <a:gd name="T203" fmla="*/ 8953 h 735"/>
              <a:gd name="T204" fmla="+- 0 5922 4560"/>
              <a:gd name="T205" fmla="*/ T204 w 2049"/>
              <a:gd name="T206" fmla="+- 0 8890 8379"/>
              <a:gd name="T207" fmla="*/ 8890 h 735"/>
              <a:gd name="T208" fmla="+- 0 5949 4560"/>
              <a:gd name="T209" fmla="*/ T208 w 2049"/>
              <a:gd name="T210" fmla="+- 0 8745 8379"/>
              <a:gd name="T211" fmla="*/ 8745 h 735"/>
              <a:gd name="T212" fmla="+- 0 6335 4560"/>
              <a:gd name="T213" fmla="*/ T212 w 2049"/>
              <a:gd name="T214" fmla="+- 0 8392 8379"/>
              <a:gd name="T215" fmla="*/ 8392 h 735"/>
              <a:gd name="T216" fmla="+- 0 6194 4560"/>
              <a:gd name="T217" fmla="*/ T216 w 2049"/>
              <a:gd name="T218" fmla="+- 0 8392 8379"/>
              <a:gd name="T219" fmla="*/ 8392 h 735"/>
              <a:gd name="T220" fmla="+- 0 6131 4560"/>
              <a:gd name="T221" fmla="*/ T220 w 2049"/>
              <a:gd name="T222" fmla="+- 0 8798 8379"/>
              <a:gd name="T223" fmla="*/ 8798 h 735"/>
              <a:gd name="T224" fmla="+- 0 6388 4560"/>
              <a:gd name="T225" fmla="*/ T224 w 2049"/>
              <a:gd name="T226" fmla="+- 0 9100 8379"/>
              <a:gd name="T227" fmla="*/ 9100 h 735"/>
              <a:gd name="T228" fmla="+- 0 6609 4560"/>
              <a:gd name="T229" fmla="*/ T228 w 2049"/>
              <a:gd name="T230" fmla="+- 0 8392 8379"/>
              <a:gd name="T231" fmla="*/ 8392 h 735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  <a:cxn ang="0">
                <a:pos x="T205" y="T207"/>
              </a:cxn>
              <a:cxn ang="0">
                <a:pos x="T209" y="T211"/>
              </a:cxn>
              <a:cxn ang="0">
                <a:pos x="T213" y="T215"/>
              </a:cxn>
              <a:cxn ang="0">
                <a:pos x="T217" y="T219"/>
              </a:cxn>
              <a:cxn ang="0">
                <a:pos x="T221" y="T223"/>
              </a:cxn>
              <a:cxn ang="0">
                <a:pos x="T225" y="T227"/>
              </a:cxn>
              <a:cxn ang="0">
                <a:pos x="T229" y="T231"/>
              </a:cxn>
            </a:cxnLst>
            <a:rect l="0" t="0" r="r" b="b"/>
            <a:pathLst>
              <a:path w="2049" h="735">
                <a:moveTo>
                  <a:pt x="559" y="167"/>
                </a:moveTo>
                <a:lnTo>
                  <a:pt x="538" y="127"/>
                </a:lnTo>
                <a:lnTo>
                  <a:pt x="501" y="82"/>
                </a:lnTo>
                <a:lnTo>
                  <a:pt x="447" y="42"/>
                </a:lnTo>
                <a:lnTo>
                  <a:pt x="376" y="12"/>
                </a:lnTo>
                <a:lnTo>
                  <a:pt x="287" y="0"/>
                </a:lnTo>
                <a:lnTo>
                  <a:pt x="199" y="11"/>
                </a:lnTo>
                <a:lnTo>
                  <a:pt x="125" y="40"/>
                </a:lnTo>
                <a:lnTo>
                  <a:pt x="69" y="87"/>
                </a:lnTo>
                <a:lnTo>
                  <a:pt x="34" y="150"/>
                </a:lnTo>
                <a:lnTo>
                  <a:pt x="22" y="226"/>
                </a:lnTo>
                <a:lnTo>
                  <a:pt x="37" y="304"/>
                </a:lnTo>
                <a:lnTo>
                  <a:pt x="76" y="362"/>
                </a:lnTo>
                <a:lnTo>
                  <a:pt x="130" y="405"/>
                </a:lnTo>
                <a:lnTo>
                  <a:pt x="189" y="436"/>
                </a:lnTo>
                <a:lnTo>
                  <a:pt x="243" y="461"/>
                </a:lnTo>
                <a:lnTo>
                  <a:pt x="282" y="484"/>
                </a:lnTo>
                <a:lnTo>
                  <a:pt x="298" y="509"/>
                </a:lnTo>
                <a:lnTo>
                  <a:pt x="298" y="519"/>
                </a:lnTo>
                <a:lnTo>
                  <a:pt x="291" y="526"/>
                </a:lnTo>
                <a:lnTo>
                  <a:pt x="277" y="526"/>
                </a:lnTo>
                <a:lnTo>
                  <a:pt x="253" y="521"/>
                </a:lnTo>
                <a:lnTo>
                  <a:pt x="228" y="505"/>
                </a:lnTo>
                <a:lnTo>
                  <a:pt x="205" y="482"/>
                </a:lnTo>
                <a:lnTo>
                  <a:pt x="183" y="451"/>
                </a:lnTo>
                <a:lnTo>
                  <a:pt x="0" y="550"/>
                </a:lnTo>
                <a:lnTo>
                  <a:pt x="23" y="598"/>
                </a:lnTo>
                <a:lnTo>
                  <a:pt x="62" y="647"/>
                </a:lnTo>
                <a:lnTo>
                  <a:pt x="116" y="691"/>
                </a:lnTo>
                <a:lnTo>
                  <a:pt x="189" y="722"/>
                </a:lnTo>
                <a:lnTo>
                  <a:pt x="280" y="734"/>
                </a:lnTo>
                <a:lnTo>
                  <a:pt x="360" y="727"/>
                </a:lnTo>
                <a:lnTo>
                  <a:pt x="427" y="706"/>
                </a:lnTo>
                <a:lnTo>
                  <a:pt x="482" y="673"/>
                </a:lnTo>
                <a:lnTo>
                  <a:pt x="522" y="627"/>
                </a:lnTo>
                <a:lnTo>
                  <a:pt x="548" y="571"/>
                </a:lnTo>
                <a:lnTo>
                  <a:pt x="556" y="506"/>
                </a:lnTo>
                <a:lnTo>
                  <a:pt x="541" y="431"/>
                </a:lnTo>
                <a:lnTo>
                  <a:pt x="502" y="375"/>
                </a:lnTo>
                <a:lnTo>
                  <a:pt x="447" y="332"/>
                </a:lnTo>
                <a:lnTo>
                  <a:pt x="388" y="300"/>
                </a:lnTo>
                <a:lnTo>
                  <a:pt x="334" y="274"/>
                </a:lnTo>
                <a:lnTo>
                  <a:pt x="295" y="250"/>
                </a:lnTo>
                <a:lnTo>
                  <a:pt x="279" y="224"/>
                </a:lnTo>
                <a:lnTo>
                  <a:pt x="279" y="214"/>
                </a:lnTo>
                <a:lnTo>
                  <a:pt x="287" y="206"/>
                </a:lnTo>
                <a:lnTo>
                  <a:pt x="301" y="206"/>
                </a:lnTo>
                <a:lnTo>
                  <a:pt x="324" y="211"/>
                </a:lnTo>
                <a:lnTo>
                  <a:pt x="346" y="226"/>
                </a:lnTo>
                <a:lnTo>
                  <a:pt x="364" y="247"/>
                </a:lnTo>
                <a:lnTo>
                  <a:pt x="379" y="270"/>
                </a:lnTo>
                <a:lnTo>
                  <a:pt x="559" y="167"/>
                </a:lnTo>
                <a:close/>
                <a:moveTo>
                  <a:pt x="1389" y="366"/>
                </a:moveTo>
                <a:lnTo>
                  <a:pt x="1382" y="292"/>
                </a:lnTo>
                <a:lnTo>
                  <a:pt x="1362" y="223"/>
                </a:lnTo>
                <a:lnTo>
                  <a:pt x="1356" y="212"/>
                </a:lnTo>
                <a:lnTo>
                  <a:pt x="1329" y="161"/>
                </a:lnTo>
                <a:lnTo>
                  <a:pt x="1284" y="107"/>
                </a:lnTo>
                <a:lnTo>
                  <a:pt x="1227" y="62"/>
                </a:lnTo>
                <a:lnTo>
                  <a:pt x="1161" y="29"/>
                </a:lnTo>
                <a:lnTo>
                  <a:pt x="1121" y="18"/>
                </a:lnTo>
                <a:lnTo>
                  <a:pt x="1121" y="366"/>
                </a:lnTo>
                <a:lnTo>
                  <a:pt x="1113" y="430"/>
                </a:lnTo>
                <a:lnTo>
                  <a:pt x="1089" y="479"/>
                </a:lnTo>
                <a:lnTo>
                  <a:pt x="1050" y="512"/>
                </a:lnTo>
                <a:lnTo>
                  <a:pt x="997" y="523"/>
                </a:lnTo>
                <a:lnTo>
                  <a:pt x="944" y="512"/>
                </a:lnTo>
                <a:lnTo>
                  <a:pt x="906" y="479"/>
                </a:lnTo>
                <a:lnTo>
                  <a:pt x="882" y="430"/>
                </a:lnTo>
                <a:lnTo>
                  <a:pt x="874" y="366"/>
                </a:lnTo>
                <a:lnTo>
                  <a:pt x="882" y="305"/>
                </a:lnTo>
                <a:lnTo>
                  <a:pt x="906" y="256"/>
                </a:lnTo>
                <a:lnTo>
                  <a:pt x="944" y="223"/>
                </a:lnTo>
                <a:lnTo>
                  <a:pt x="997" y="212"/>
                </a:lnTo>
                <a:lnTo>
                  <a:pt x="1050" y="223"/>
                </a:lnTo>
                <a:lnTo>
                  <a:pt x="1089" y="256"/>
                </a:lnTo>
                <a:lnTo>
                  <a:pt x="1113" y="305"/>
                </a:lnTo>
                <a:lnTo>
                  <a:pt x="1121" y="366"/>
                </a:lnTo>
                <a:lnTo>
                  <a:pt x="1121" y="18"/>
                </a:lnTo>
                <a:lnTo>
                  <a:pt x="1084" y="8"/>
                </a:lnTo>
                <a:lnTo>
                  <a:pt x="997" y="0"/>
                </a:lnTo>
                <a:lnTo>
                  <a:pt x="911" y="8"/>
                </a:lnTo>
                <a:lnTo>
                  <a:pt x="834" y="29"/>
                </a:lnTo>
                <a:lnTo>
                  <a:pt x="767" y="62"/>
                </a:lnTo>
                <a:lnTo>
                  <a:pt x="711" y="107"/>
                </a:lnTo>
                <a:lnTo>
                  <a:pt x="666" y="161"/>
                </a:lnTo>
                <a:lnTo>
                  <a:pt x="633" y="223"/>
                </a:lnTo>
                <a:lnTo>
                  <a:pt x="613" y="292"/>
                </a:lnTo>
                <a:lnTo>
                  <a:pt x="606" y="366"/>
                </a:lnTo>
                <a:lnTo>
                  <a:pt x="613" y="442"/>
                </a:lnTo>
                <a:lnTo>
                  <a:pt x="633" y="511"/>
                </a:lnTo>
                <a:lnTo>
                  <a:pt x="666" y="574"/>
                </a:lnTo>
                <a:lnTo>
                  <a:pt x="711" y="628"/>
                </a:lnTo>
                <a:lnTo>
                  <a:pt x="767" y="673"/>
                </a:lnTo>
                <a:lnTo>
                  <a:pt x="834" y="706"/>
                </a:lnTo>
                <a:lnTo>
                  <a:pt x="911" y="727"/>
                </a:lnTo>
                <a:lnTo>
                  <a:pt x="997" y="734"/>
                </a:lnTo>
                <a:lnTo>
                  <a:pt x="1084" y="727"/>
                </a:lnTo>
                <a:lnTo>
                  <a:pt x="1161" y="706"/>
                </a:lnTo>
                <a:lnTo>
                  <a:pt x="1227" y="673"/>
                </a:lnTo>
                <a:lnTo>
                  <a:pt x="1284" y="628"/>
                </a:lnTo>
                <a:lnTo>
                  <a:pt x="1329" y="574"/>
                </a:lnTo>
                <a:lnTo>
                  <a:pt x="1355" y="523"/>
                </a:lnTo>
                <a:lnTo>
                  <a:pt x="1362" y="511"/>
                </a:lnTo>
                <a:lnTo>
                  <a:pt x="1382" y="442"/>
                </a:lnTo>
                <a:lnTo>
                  <a:pt x="1389" y="366"/>
                </a:lnTo>
                <a:close/>
                <a:moveTo>
                  <a:pt x="2049" y="13"/>
                </a:moveTo>
                <a:lnTo>
                  <a:pt x="1775" y="13"/>
                </a:lnTo>
                <a:lnTo>
                  <a:pt x="1704" y="215"/>
                </a:lnTo>
                <a:lnTo>
                  <a:pt x="1634" y="13"/>
                </a:lnTo>
                <a:lnTo>
                  <a:pt x="1349" y="13"/>
                </a:lnTo>
                <a:lnTo>
                  <a:pt x="1571" y="419"/>
                </a:lnTo>
                <a:lnTo>
                  <a:pt x="1571" y="721"/>
                </a:lnTo>
                <a:lnTo>
                  <a:pt x="1828" y="721"/>
                </a:lnTo>
                <a:lnTo>
                  <a:pt x="1828" y="419"/>
                </a:lnTo>
                <a:lnTo>
                  <a:pt x="2049" y="13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38" name="AutoShape 69">
            <a:extLst>
              <a:ext uri="{FF2B5EF4-FFF2-40B4-BE49-F238E27FC236}">
                <a16:creationId xmlns:a16="http://schemas.microsoft.com/office/drawing/2014/main" id="{79D6D7B7-D6D6-2F92-6807-308CB82BCA79}"/>
              </a:ext>
            </a:extLst>
          </p:cNvPr>
          <p:cNvSpPr>
            <a:spLocks/>
          </p:cNvSpPr>
          <p:nvPr/>
        </p:nvSpPr>
        <p:spPr bwMode="auto">
          <a:xfrm>
            <a:off x="4792027" y="4408700"/>
            <a:ext cx="1892300" cy="449580"/>
          </a:xfrm>
          <a:custGeom>
            <a:avLst/>
            <a:gdLst>
              <a:gd name="T0" fmla="+- 0 7150 6893"/>
              <a:gd name="T1" fmla="*/ T0 w 2980"/>
              <a:gd name="T2" fmla="+- 0 8900 8392"/>
              <a:gd name="T3" fmla="*/ 8900 h 708"/>
              <a:gd name="T4" fmla="+- 0 6893 6893"/>
              <a:gd name="T5" fmla="*/ T4 w 2980"/>
              <a:gd name="T6" fmla="+- 0 8392 8392"/>
              <a:gd name="T7" fmla="*/ 8392 h 708"/>
              <a:gd name="T8" fmla="+- 0 6893 6893"/>
              <a:gd name="T9" fmla="*/ T8 w 2980"/>
              <a:gd name="T10" fmla="+- 0 9100 8392"/>
              <a:gd name="T11" fmla="*/ 9100 h 708"/>
              <a:gd name="T12" fmla="+- 0 7344 6893"/>
              <a:gd name="T13" fmla="*/ T12 w 2980"/>
              <a:gd name="T14" fmla="+- 0 8900 8392"/>
              <a:gd name="T15" fmla="*/ 8900 h 708"/>
              <a:gd name="T16" fmla="+- 0 7413 6893"/>
              <a:gd name="T17" fmla="*/ T16 w 2980"/>
              <a:gd name="T18" fmla="+- 0 8392 8392"/>
              <a:gd name="T19" fmla="*/ 8392 h 708"/>
              <a:gd name="T20" fmla="+- 0 7413 6893"/>
              <a:gd name="T21" fmla="*/ T20 w 2980"/>
              <a:gd name="T22" fmla="+- 0 8650 8392"/>
              <a:gd name="T23" fmla="*/ 8650 h 708"/>
              <a:gd name="T24" fmla="+- 0 7413 6893"/>
              <a:gd name="T25" fmla="*/ T24 w 2980"/>
              <a:gd name="T26" fmla="+- 0 8900 8392"/>
              <a:gd name="T27" fmla="*/ 8900 h 708"/>
              <a:gd name="T28" fmla="+- 0 7855 6893"/>
              <a:gd name="T29" fmla="*/ T28 w 2980"/>
              <a:gd name="T30" fmla="+- 0 9100 8392"/>
              <a:gd name="T31" fmla="*/ 9100 h 708"/>
              <a:gd name="T32" fmla="+- 0 7669 6893"/>
              <a:gd name="T33" fmla="*/ T32 w 2980"/>
              <a:gd name="T34" fmla="+- 0 8900 8392"/>
              <a:gd name="T35" fmla="*/ 8900 h 708"/>
              <a:gd name="T36" fmla="+- 0 7835 6893"/>
              <a:gd name="T37" fmla="*/ T36 w 2980"/>
              <a:gd name="T38" fmla="+- 0 8836 8392"/>
              <a:gd name="T39" fmla="*/ 8836 h 708"/>
              <a:gd name="T40" fmla="+- 0 7669 6893"/>
              <a:gd name="T41" fmla="*/ T40 w 2980"/>
              <a:gd name="T42" fmla="+- 0 8650 8392"/>
              <a:gd name="T43" fmla="*/ 8650 h 708"/>
              <a:gd name="T44" fmla="+- 0 7855 6893"/>
              <a:gd name="T45" fmla="*/ T44 w 2980"/>
              <a:gd name="T46" fmla="+- 0 8592 8392"/>
              <a:gd name="T47" fmla="*/ 8592 h 708"/>
              <a:gd name="T48" fmla="+- 0 8658 6893"/>
              <a:gd name="T49" fmla="*/ T48 w 2980"/>
              <a:gd name="T50" fmla="+- 0 9100 8392"/>
              <a:gd name="T51" fmla="*/ 9100 h 708"/>
              <a:gd name="T52" fmla="+- 0 8558 6893"/>
              <a:gd name="T53" fmla="*/ T52 w 2980"/>
              <a:gd name="T54" fmla="+- 0 8812 8392"/>
              <a:gd name="T55" fmla="*/ 8812 h 708"/>
              <a:gd name="T56" fmla="+- 0 8413 6893"/>
              <a:gd name="T57" fmla="*/ T56 w 2980"/>
              <a:gd name="T58" fmla="+- 0 8392 8392"/>
              <a:gd name="T59" fmla="*/ 8392 h 708"/>
              <a:gd name="T60" fmla="+- 0 8320 6893"/>
              <a:gd name="T61" fmla="*/ T60 w 2980"/>
              <a:gd name="T62" fmla="+- 0 8812 8392"/>
              <a:gd name="T63" fmla="*/ 8812 h 708"/>
              <a:gd name="T64" fmla="+- 0 8281 6893"/>
              <a:gd name="T65" fmla="*/ T64 w 2980"/>
              <a:gd name="T66" fmla="+- 0 8667 8392"/>
              <a:gd name="T67" fmla="*/ 8667 h 708"/>
              <a:gd name="T68" fmla="+- 0 8320 6893"/>
              <a:gd name="T69" fmla="*/ T68 w 2980"/>
              <a:gd name="T70" fmla="+- 0 8392 8392"/>
              <a:gd name="T71" fmla="*/ 8392 h 708"/>
              <a:gd name="T72" fmla="+- 0 7916 6893"/>
              <a:gd name="T73" fmla="*/ T72 w 2980"/>
              <a:gd name="T74" fmla="+- 0 9100 8392"/>
              <a:gd name="T75" fmla="*/ 9100 h 708"/>
              <a:gd name="T76" fmla="+- 0 8198 6893"/>
              <a:gd name="T77" fmla="*/ T76 w 2980"/>
              <a:gd name="T78" fmla="+- 0 8992 8392"/>
              <a:gd name="T79" fmla="*/ 8992 h 708"/>
              <a:gd name="T80" fmla="+- 0 8395 6893"/>
              <a:gd name="T81" fmla="*/ T80 w 2980"/>
              <a:gd name="T82" fmla="+- 0 9100 8392"/>
              <a:gd name="T83" fmla="*/ 9100 h 708"/>
              <a:gd name="T84" fmla="+- 0 9367 6893"/>
              <a:gd name="T85" fmla="*/ T84 w 2980"/>
              <a:gd name="T86" fmla="+- 0 8745 8392"/>
              <a:gd name="T87" fmla="*/ 8745 h 708"/>
              <a:gd name="T88" fmla="+- 0 9338 6893"/>
              <a:gd name="T89" fmla="*/ T88 w 2980"/>
              <a:gd name="T90" fmla="+- 0 8597 8392"/>
              <a:gd name="T91" fmla="*/ 8597 h 708"/>
              <a:gd name="T92" fmla="+- 0 9304 6893"/>
              <a:gd name="T93" fmla="*/ T92 w 2980"/>
              <a:gd name="T94" fmla="+- 0 8536 8392"/>
              <a:gd name="T95" fmla="*/ 8536 h 708"/>
              <a:gd name="T96" fmla="+- 0 9200 6893"/>
              <a:gd name="T97" fmla="*/ T96 w 2980"/>
              <a:gd name="T98" fmla="+- 0 8446 8392"/>
              <a:gd name="T99" fmla="*/ 8446 h 708"/>
              <a:gd name="T100" fmla="+- 0 9105 6893"/>
              <a:gd name="T101" fmla="*/ T100 w 2980"/>
              <a:gd name="T102" fmla="+- 0 8410 8392"/>
              <a:gd name="T103" fmla="*/ 8410 h 708"/>
              <a:gd name="T104" fmla="+- 0 9096 6893"/>
              <a:gd name="T105" fmla="*/ T104 w 2980"/>
              <a:gd name="T106" fmla="+- 0 8813 8392"/>
              <a:gd name="T107" fmla="*/ 8813 h 708"/>
              <a:gd name="T108" fmla="+- 0 9033 6893"/>
              <a:gd name="T109" fmla="*/ T108 w 2980"/>
              <a:gd name="T110" fmla="+- 0 8889 8392"/>
              <a:gd name="T111" fmla="*/ 8889 h 708"/>
              <a:gd name="T112" fmla="+- 0 8967 6893"/>
              <a:gd name="T113" fmla="*/ T112 w 2980"/>
              <a:gd name="T114" fmla="+- 0 8898 8392"/>
              <a:gd name="T115" fmla="*/ 8898 h 708"/>
              <a:gd name="T116" fmla="+- 0 8983 6893"/>
              <a:gd name="T117" fmla="*/ T116 w 2980"/>
              <a:gd name="T118" fmla="+- 0 8595 8392"/>
              <a:gd name="T119" fmla="*/ 8595 h 708"/>
              <a:gd name="T120" fmla="+- 0 9072 6893"/>
              <a:gd name="T121" fmla="*/ T120 w 2980"/>
              <a:gd name="T122" fmla="+- 0 8631 8392"/>
              <a:gd name="T123" fmla="*/ 8631 h 708"/>
              <a:gd name="T124" fmla="+- 0 9105 6893"/>
              <a:gd name="T125" fmla="*/ T124 w 2980"/>
              <a:gd name="T126" fmla="+- 0 8745 8392"/>
              <a:gd name="T127" fmla="*/ 8745 h 708"/>
              <a:gd name="T128" fmla="+- 0 9056 6893"/>
              <a:gd name="T129" fmla="*/ T128 w 2980"/>
              <a:gd name="T130" fmla="+- 0 8399 8392"/>
              <a:gd name="T131" fmla="*/ 8399 h 708"/>
              <a:gd name="T132" fmla="+- 0 8719 6893"/>
              <a:gd name="T133" fmla="*/ T132 w 2980"/>
              <a:gd name="T134" fmla="+- 0 8392 8392"/>
              <a:gd name="T135" fmla="*/ 8392 h 708"/>
              <a:gd name="T136" fmla="+- 0 8972 6893"/>
              <a:gd name="T137" fmla="*/ T136 w 2980"/>
              <a:gd name="T138" fmla="+- 0 9100 8392"/>
              <a:gd name="T139" fmla="*/ 9100 h 708"/>
              <a:gd name="T140" fmla="+- 0 9134 6893"/>
              <a:gd name="T141" fmla="*/ T140 w 2980"/>
              <a:gd name="T142" fmla="+- 0 9076 8392"/>
              <a:gd name="T143" fmla="*/ 9076 h 708"/>
              <a:gd name="T144" fmla="+- 0 9258 6893"/>
              <a:gd name="T145" fmla="*/ T144 w 2980"/>
              <a:gd name="T146" fmla="+- 0 9005 8392"/>
              <a:gd name="T147" fmla="*/ 9005 h 708"/>
              <a:gd name="T148" fmla="+- 0 9336 6893"/>
              <a:gd name="T149" fmla="*/ T148 w 2980"/>
              <a:gd name="T150" fmla="+- 0 8898 8392"/>
              <a:gd name="T151" fmla="*/ 8898 h 708"/>
              <a:gd name="T152" fmla="+- 0 9360 6893"/>
              <a:gd name="T153" fmla="*/ T152 w 2980"/>
              <a:gd name="T154" fmla="+- 0 8823 8392"/>
              <a:gd name="T155" fmla="*/ 8823 h 708"/>
              <a:gd name="T156" fmla="+- 0 9873 6893"/>
              <a:gd name="T157" fmla="*/ T156 w 2980"/>
              <a:gd name="T158" fmla="+- 0 8392 8392"/>
              <a:gd name="T159" fmla="*/ 8392 h 708"/>
              <a:gd name="T160" fmla="+- 0 9431 6893"/>
              <a:gd name="T161" fmla="*/ T160 w 2980"/>
              <a:gd name="T162" fmla="+- 0 8592 8392"/>
              <a:gd name="T163" fmla="*/ 8592 h 708"/>
              <a:gd name="T164" fmla="+- 0 9431 6893"/>
              <a:gd name="T165" fmla="*/ T164 w 2980"/>
              <a:gd name="T166" fmla="+- 0 8836 8392"/>
              <a:gd name="T167" fmla="*/ 8836 h 708"/>
              <a:gd name="T168" fmla="+- 0 9431 6893"/>
              <a:gd name="T169" fmla="*/ T168 w 2980"/>
              <a:gd name="T170" fmla="+- 0 9100 8392"/>
              <a:gd name="T171" fmla="*/ 9100 h 708"/>
              <a:gd name="T172" fmla="+- 0 9873 6893"/>
              <a:gd name="T173" fmla="*/ T172 w 2980"/>
              <a:gd name="T174" fmla="+- 0 8900 8392"/>
              <a:gd name="T175" fmla="*/ 8900 h 708"/>
              <a:gd name="T176" fmla="+- 0 9687 6893"/>
              <a:gd name="T177" fmla="*/ T176 w 2980"/>
              <a:gd name="T178" fmla="+- 0 8836 8392"/>
              <a:gd name="T179" fmla="*/ 8836 h 708"/>
              <a:gd name="T180" fmla="+- 0 9852 6893"/>
              <a:gd name="T181" fmla="*/ T180 w 2980"/>
              <a:gd name="T182" fmla="+- 0 8650 8392"/>
              <a:gd name="T183" fmla="*/ 8650 h 708"/>
              <a:gd name="T184" fmla="+- 0 9687 6893"/>
              <a:gd name="T185" fmla="*/ T184 w 2980"/>
              <a:gd name="T186" fmla="+- 0 8592 8392"/>
              <a:gd name="T187" fmla="*/ 8592 h 708"/>
              <a:gd name="T188" fmla="+- 0 9873 6893"/>
              <a:gd name="T189" fmla="*/ T188 w 2980"/>
              <a:gd name="T190" fmla="+- 0 8392 8392"/>
              <a:gd name="T191" fmla="*/ 8392 h 70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</a:cxnLst>
            <a:rect l="0" t="0" r="r" b="b"/>
            <a:pathLst>
              <a:path w="2980" h="708">
                <a:moveTo>
                  <a:pt x="451" y="508"/>
                </a:moveTo>
                <a:lnTo>
                  <a:pt x="257" y="508"/>
                </a:lnTo>
                <a:lnTo>
                  <a:pt x="257" y="0"/>
                </a:lnTo>
                <a:lnTo>
                  <a:pt x="0" y="0"/>
                </a:lnTo>
                <a:lnTo>
                  <a:pt x="0" y="508"/>
                </a:lnTo>
                <a:lnTo>
                  <a:pt x="0" y="708"/>
                </a:lnTo>
                <a:lnTo>
                  <a:pt x="451" y="708"/>
                </a:lnTo>
                <a:lnTo>
                  <a:pt x="451" y="508"/>
                </a:lnTo>
                <a:close/>
                <a:moveTo>
                  <a:pt x="962" y="0"/>
                </a:moveTo>
                <a:lnTo>
                  <a:pt x="520" y="0"/>
                </a:lnTo>
                <a:lnTo>
                  <a:pt x="520" y="200"/>
                </a:lnTo>
                <a:lnTo>
                  <a:pt x="520" y="258"/>
                </a:lnTo>
                <a:lnTo>
                  <a:pt x="520" y="444"/>
                </a:lnTo>
                <a:lnTo>
                  <a:pt x="520" y="508"/>
                </a:lnTo>
                <a:lnTo>
                  <a:pt x="520" y="708"/>
                </a:lnTo>
                <a:lnTo>
                  <a:pt x="962" y="708"/>
                </a:lnTo>
                <a:lnTo>
                  <a:pt x="962" y="508"/>
                </a:lnTo>
                <a:lnTo>
                  <a:pt x="776" y="508"/>
                </a:lnTo>
                <a:lnTo>
                  <a:pt x="776" y="444"/>
                </a:lnTo>
                <a:lnTo>
                  <a:pt x="942" y="444"/>
                </a:lnTo>
                <a:lnTo>
                  <a:pt x="942" y="258"/>
                </a:lnTo>
                <a:lnTo>
                  <a:pt x="776" y="258"/>
                </a:lnTo>
                <a:lnTo>
                  <a:pt x="776" y="200"/>
                </a:lnTo>
                <a:lnTo>
                  <a:pt x="962" y="200"/>
                </a:lnTo>
                <a:lnTo>
                  <a:pt x="962" y="0"/>
                </a:lnTo>
                <a:close/>
                <a:moveTo>
                  <a:pt x="1765" y="708"/>
                </a:moveTo>
                <a:lnTo>
                  <a:pt x="1728" y="600"/>
                </a:lnTo>
                <a:lnTo>
                  <a:pt x="1665" y="420"/>
                </a:lnTo>
                <a:lnTo>
                  <a:pt x="1615" y="275"/>
                </a:lnTo>
                <a:lnTo>
                  <a:pt x="1520" y="0"/>
                </a:lnTo>
                <a:lnTo>
                  <a:pt x="1427" y="0"/>
                </a:lnTo>
                <a:lnTo>
                  <a:pt x="1427" y="420"/>
                </a:lnTo>
                <a:lnTo>
                  <a:pt x="1347" y="420"/>
                </a:lnTo>
                <a:lnTo>
                  <a:pt x="1388" y="275"/>
                </a:lnTo>
                <a:lnTo>
                  <a:pt x="1427" y="420"/>
                </a:lnTo>
                <a:lnTo>
                  <a:pt x="1427" y="0"/>
                </a:lnTo>
                <a:lnTo>
                  <a:pt x="1267" y="0"/>
                </a:lnTo>
                <a:lnTo>
                  <a:pt x="1023" y="708"/>
                </a:lnTo>
                <a:lnTo>
                  <a:pt x="1274" y="708"/>
                </a:lnTo>
                <a:lnTo>
                  <a:pt x="1305" y="600"/>
                </a:lnTo>
                <a:lnTo>
                  <a:pt x="1471" y="600"/>
                </a:lnTo>
                <a:lnTo>
                  <a:pt x="1502" y="708"/>
                </a:lnTo>
                <a:lnTo>
                  <a:pt x="1765" y="708"/>
                </a:lnTo>
                <a:close/>
                <a:moveTo>
                  <a:pt x="2474" y="353"/>
                </a:moveTo>
                <a:lnTo>
                  <a:pt x="2467" y="275"/>
                </a:lnTo>
                <a:lnTo>
                  <a:pt x="2445" y="205"/>
                </a:lnTo>
                <a:lnTo>
                  <a:pt x="2444" y="203"/>
                </a:lnTo>
                <a:lnTo>
                  <a:pt x="2411" y="144"/>
                </a:lnTo>
                <a:lnTo>
                  <a:pt x="2365" y="94"/>
                </a:lnTo>
                <a:lnTo>
                  <a:pt x="2307" y="54"/>
                </a:lnTo>
                <a:lnTo>
                  <a:pt x="2240" y="24"/>
                </a:lnTo>
                <a:lnTo>
                  <a:pt x="2212" y="18"/>
                </a:lnTo>
                <a:lnTo>
                  <a:pt x="2212" y="353"/>
                </a:lnTo>
                <a:lnTo>
                  <a:pt x="2203" y="421"/>
                </a:lnTo>
                <a:lnTo>
                  <a:pt x="2179" y="468"/>
                </a:lnTo>
                <a:lnTo>
                  <a:pt x="2140" y="497"/>
                </a:lnTo>
                <a:lnTo>
                  <a:pt x="2090" y="506"/>
                </a:lnTo>
                <a:lnTo>
                  <a:pt x="2074" y="506"/>
                </a:lnTo>
                <a:lnTo>
                  <a:pt x="2074" y="203"/>
                </a:lnTo>
                <a:lnTo>
                  <a:pt x="2090" y="203"/>
                </a:lnTo>
                <a:lnTo>
                  <a:pt x="2140" y="212"/>
                </a:lnTo>
                <a:lnTo>
                  <a:pt x="2179" y="239"/>
                </a:lnTo>
                <a:lnTo>
                  <a:pt x="2203" y="286"/>
                </a:lnTo>
                <a:lnTo>
                  <a:pt x="2212" y="353"/>
                </a:lnTo>
                <a:lnTo>
                  <a:pt x="2212" y="18"/>
                </a:lnTo>
                <a:lnTo>
                  <a:pt x="2163" y="7"/>
                </a:lnTo>
                <a:lnTo>
                  <a:pt x="2079" y="0"/>
                </a:lnTo>
                <a:lnTo>
                  <a:pt x="1826" y="0"/>
                </a:lnTo>
                <a:lnTo>
                  <a:pt x="1826" y="708"/>
                </a:lnTo>
                <a:lnTo>
                  <a:pt x="2079" y="708"/>
                </a:lnTo>
                <a:lnTo>
                  <a:pt x="2164" y="702"/>
                </a:lnTo>
                <a:lnTo>
                  <a:pt x="2241" y="684"/>
                </a:lnTo>
                <a:lnTo>
                  <a:pt x="2308" y="654"/>
                </a:lnTo>
                <a:lnTo>
                  <a:pt x="2365" y="613"/>
                </a:lnTo>
                <a:lnTo>
                  <a:pt x="2411" y="562"/>
                </a:lnTo>
                <a:lnTo>
                  <a:pt x="2443" y="506"/>
                </a:lnTo>
                <a:lnTo>
                  <a:pt x="2446" y="501"/>
                </a:lnTo>
                <a:lnTo>
                  <a:pt x="2467" y="431"/>
                </a:lnTo>
                <a:lnTo>
                  <a:pt x="2474" y="353"/>
                </a:lnTo>
                <a:close/>
                <a:moveTo>
                  <a:pt x="2980" y="0"/>
                </a:moveTo>
                <a:lnTo>
                  <a:pt x="2538" y="0"/>
                </a:lnTo>
                <a:lnTo>
                  <a:pt x="2538" y="200"/>
                </a:lnTo>
                <a:lnTo>
                  <a:pt x="2538" y="258"/>
                </a:lnTo>
                <a:lnTo>
                  <a:pt x="2538" y="444"/>
                </a:lnTo>
                <a:lnTo>
                  <a:pt x="2538" y="508"/>
                </a:lnTo>
                <a:lnTo>
                  <a:pt x="2538" y="708"/>
                </a:lnTo>
                <a:lnTo>
                  <a:pt x="2980" y="708"/>
                </a:lnTo>
                <a:lnTo>
                  <a:pt x="2980" y="508"/>
                </a:lnTo>
                <a:lnTo>
                  <a:pt x="2794" y="508"/>
                </a:lnTo>
                <a:lnTo>
                  <a:pt x="2794" y="444"/>
                </a:lnTo>
                <a:lnTo>
                  <a:pt x="2959" y="444"/>
                </a:lnTo>
                <a:lnTo>
                  <a:pt x="2959" y="258"/>
                </a:lnTo>
                <a:lnTo>
                  <a:pt x="2794" y="258"/>
                </a:lnTo>
                <a:lnTo>
                  <a:pt x="2794" y="200"/>
                </a:lnTo>
                <a:lnTo>
                  <a:pt x="2980" y="200"/>
                </a:lnTo>
                <a:lnTo>
                  <a:pt x="2980" y="0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39" name="Freeform 66">
            <a:extLst>
              <a:ext uri="{FF2B5EF4-FFF2-40B4-BE49-F238E27FC236}">
                <a16:creationId xmlns:a16="http://schemas.microsoft.com/office/drawing/2014/main" id="{559F0863-7854-C6E1-8C30-676FF905C274}"/>
              </a:ext>
            </a:extLst>
          </p:cNvPr>
          <p:cNvSpPr>
            <a:spLocks/>
          </p:cNvSpPr>
          <p:nvPr/>
        </p:nvSpPr>
        <p:spPr bwMode="auto">
          <a:xfrm>
            <a:off x="3316287" y="2414165"/>
            <a:ext cx="639445" cy="840740"/>
          </a:xfrm>
          <a:custGeom>
            <a:avLst/>
            <a:gdLst>
              <a:gd name="T0" fmla="+- 0 5004 4569"/>
              <a:gd name="T1" fmla="*/ T0 w 1007"/>
              <a:gd name="T2" fmla="+- 0 282 278"/>
              <a:gd name="T3" fmla="*/ 282 h 1324"/>
              <a:gd name="T4" fmla="+- 0 4857 4569"/>
              <a:gd name="T5" fmla="*/ T4 w 1007"/>
              <a:gd name="T6" fmla="+- 0 319 278"/>
              <a:gd name="T7" fmla="*/ 319 h 1324"/>
              <a:gd name="T8" fmla="+- 0 4740 4569"/>
              <a:gd name="T9" fmla="*/ T8 w 1007"/>
              <a:gd name="T10" fmla="+- 0 389 278"/>
              <a:gd name="T11" fmla="*/ 389 h 1324"/>
              <a:gd name="T12" fmla="+- 0 4657 4569"/>
              <a:gd name="T13" fmla="*/ T12 w 1007"/>
              <a:gd name="T14" fmla="+- 0 488 278"/>
              <a:gd name="T15" fmla="*/ 488 h 1324"/>
              <a:gd name="T16" fmla="+- 0 4613 4569"/>
              <a:gd name="T17" fmla="*/ T16 w 1007"/>
              <a:gd name="T18" fmla="+- 0 613 278"/>
              <a:gd name="T19" fmla="*/ 613 h 1324"/>
              <a:gd name="T20" fmla="+- 0 4617 4569"/>
              <a:gd name="T21" fmla="*/ T20 w 1007"/>
              <a:gd name="T22" fmla="+- 0 771 278"/>
              <a:gd name="T23" fmla="*/ 771 h 1324"/>
              <a:gd name="T24" fmla="+- 0 4685 4569"/>
              <a:gd name="T25" fmla="*/ T24 w 1007"/>
              <a:gd name="T26" fmla="+- 0 907 278"/>
              <a:gd name="T27" fmla="*/ 907 h 1324"/>
              <a:gd name="T28" fmla="+- 0 4795 4569"/>
              <a:gd name="T29" fmla="*/ T28 w 1007"/>
              <a:gd name="T30" fmla="+- 0 1001 278"/>
              <a:gd name="T31" fmla="*/ 1001 h 1324"/>
              <a:gd name="T32" fmla="+- 0 4918 4569"/>
              <a:gd name="T33" fmla="*/ T32 w 1007"/>
              <a:gd name="T34" fmla="+- 0 1068 278"/>
              <a:gd name="T35" fmla="*/ 1068 h 1324"/>
              <a:gd name="T36" fmla="+- 0 5028 4569"/>
              <a:gd name="T37" fmla="*/ T36 w 1007"/>
              <a:gd name="T38" fmla="+- 0 1119 278"/>
              <a:gd name="T39" fmla="*/ 1119 h 1324"/>
              <a:gd name="T40" fmla="+- 0 5096 4569"/>
              <a:gd name="T41" fmla="*/ T40 w 1007"/>
              <a:gd name="T42" fmla="+- 0 1168 278"/>
              <a:gd name="T43" fmla="*/ 1168 h 1324"/>
              <a:gd name="T44" fmla="+- 0 5103 4569"/>
              <a:gd name="T45" fmla="*/ T44 w 1007"/>
              <a:gd name="T46" fmla="+- 0 1207 278"/>
              <a:gd name="T47" fmla="*/ 1207 h 1324"/>
              <a:gd name="T48" fmla="+- 0 5085 4569"/>
              <a:gd name="T49" fmla="*/ T48 w 1007"/>
              <a:gd name="T50" fmla="+- 0 1224 278"/>
              <a:gd name="T51" fmla="*/ 1224 h 1324"/>
              <a:gd name="T52" fmla="+- 0 5025 4569"/>
              <a:gd name="T53" fmla="*/ T52 w 1007"/>
              <a:gd name="T54" fmla="+- 0 1216 278"/>
              <a:gd name="T55" fmla="*/ 1216 h 1324"/>
              <a:gd name="T56" fmla="+- 0 4938 4569"/>
              <a:gd name="T57" fmla="*/ T56 w 1007"/>
              <a:gd name="T58" fmla="+- 0 1146 278"/>
              <a:gd name="T59" fmla="*/ 1146 h 1324"/>
              <a:gd name="T60" fmla="+- 0 4569 4569"/>
              <a:gd name="T61" fmla="*/ T60 w 1007"/>
              <a:gd name="T62" fmla="+- 0 1270 278"/>
              <a:gd name="T63" fmla="*/ 1270 h 1324"/>
              <a:gd name="T64" fmla="+- 0 4654 4569"/>
              <a:gd name="T65" fmla="*/ T64 w 1007"/>
              <a:gd name="T66" fmla="+- 0 1414 278"/>
              <a:gd name="T67" fmla="*/ 1414 h 1324"/>
              <a:gd name="T68" fmla="+- 0 4754 4569"/>
              <a:gd name="T69" fmla="*/ T68 w 1007"/>
              <a:gd name="T70" fmla="+- 0 1506 278"/>
              <a:gd name="T71" fmla="*/ 1506 h 1324"/>
              <a:gd name="T72" fmla="+- 0 4893 4569"/>
              <a:gd name="T73" fmla="*/ T72 w 1007"/>
              <a:gd name="T74" fmla="+- 0 1575 278"/>
              <a:gd name="T75" fmla="*/ 1575 h 1324"/>
              <a:gd name="T76" fmla="+- 0 5074 4569"/>
              <a:gd name="T77" fmla="*/ T76 w 1007"/>
              <a:gd name="T78" fmla="+- 0 1602 278"/>
              <a:gd name="T79" fmla="*/ 1602 h 1324"/>
              <a:gd name="T80" fmla="+- 0 5243 4569"/>
              <a:gd name="T81" fmla="*/ T80 w 1007"/>
              <a:gd name="T82" fmla="+- 0 1583 278"/>
              <a:gd name="T83" fmla="*/ 1583 h 1324"/>
              <a:gd name="T84" fmla="+- 0 5381 4569"/>
              <a:gd name="T85" fmla="*/ T84 w 1007"/>
              <a:gd name="T86" fmla="+- 0 1529 278"/>
              <a:gd name="T87" fmla="*/ 1529 h 1324"/>
              <a:gd name="T88" fmla="+- 0 5485 4569"/>
              <a:gd name="T89" fmla="*/ T88 w 1007"/>
              <a:gd name="T90" fmla="+- 0 1443 278"/>
              <a:gd name="T91" fmla="*/ 1443 h 1324"/>
              <a:gd name="T92" fmla="+- 0 5550 4569"/>
              <a:gd name="T93" fmla="*/ T92 w 1007"/>
              <a:gd name="T94" fmla="+- 0 1329 278"/>
              <a:gd name="T95" fmla="*/ 1329 h 1324"/>
              <a:gd name="T96" fmla="+- 0 5572 4569"/>
              <a:gd name="T97" fmla="*/ T96 w 1007"/>
              <a:gd name="T98" fmla="+- 0 1189 278"/>
              <a:gd name="T99" fmla="*/ 1189 h 1324"/>
              <a:gd name="T100" fmla="+- 0 5535 4569"/>
              <a:gd name="T101" fmla="*/ T100 w 1007"/>
              <a:gd name="T102" fmla="+- 0 1035 278"/>
              <a:gd name="T103" fmla="*/ 1035 h 1324"/>
              <a:gd name="T104" fmla="+- 0 5443 4569"/>
              <a:gd name="T105" fmla="*/ T104 w 1007"/>
              <a:gd name="T106" fmla="+- 0 925 278"/>
              <a:gd name="T107" fmla="*/ 925 h 1324"/>
              <a:gd name="T108" fmla="+- 0 5322 4569"/>
              <a:gd name="T109" fmla="*/ T108 w 1007"/>
              <a:gd name="T110" fmla="+- 0 845 278"/>
              <a:gd name="T111" fmla="*/ 845 h 1324"/>
              <a:gd name="T112" fmla="+- 0 5202 4569"/>
              <a:gd name="T113" fmla="*/ T112 w 1007"/>
              <a:gd name="T114" fmla="+- 0 786 278"/>
              <a:gd name="T115" fmla="*/ 786 h 1324"/>
              <a:gd name="T116" fmla="+- 0 5110 4569"/>
              <a:gd name="T117" fmla="*/ T116 w 1007"/>
              <a:gd name="T118" fmla="+- 0 735 278"/>
              <a:gd name="T119" fmla="*/ 735 h 1324"/>
              <a:gd name="T120" fmla="+- 0 5072 4569"/>
              <a:gd name="T121" fmla="*/ T120 w 1007"/>
              <a:gd name="T122" fmla="+- 0 681 278"/>
              <a:gd name="T123" fmla="*/ 681 h 1324"/>
              <a:gd name="T124" fmla="+- 0 5083 4569"/>
              <a:gd name="T125" fmla="*/ T124 w 1007"/>
              <a:gd name="T126" fmla="+- 0 657 278"/>
              <a:gd name="T127" fmla="*/ 657 h 1324"/>
              <a:gd name="T128" fmla="+- 0 5111 4569"/>
              <a:gd name="T129" fmla="*/ T128 w 1007"/>
              <a:gd name="T130" fmla="+- 0 648 278"/>
              <a:gd name="T131" fmla="*/ 648 h 1324"/>
              <a:gd name="T132" fmla="+- 0 5193 4569"/>
              <a:gd name="T133" fmla="*/ T132 w 1007"/>
              <a:gd name="T134" fmla="+- 0 685 278"/>
              <a:gd name="T135" fmla="*/ 685 h 1324"/>
              <a:gd name="T136" fmla="+- 0 5251 4569"/>
              <a:gd name="T137" fmla="*/ T136 w 1007"/>
              <a:gd name="T138" fmla="+- 0 765 278"/>
              <a:gd name="T139" fmla="*/ 765 h 1324"/>
              <a:gd name="T140" fmla="+- 0 5526 4569"/>
              <a:gd name="T141" fmla="*/ T140 w 1007"/>
              <a:gd name="T142" fmla="+- 0 485 278"/>
              <a:gd name="T143" fmla="*/ 485 h 1324"/>
              <a:gd name="T144" fmla="+- 0 5428 4569"/>
              <a:gd name="T145" fmla="*/ T144 w 1007"/>
              <a:gd name="T146" fmla="+- 0 387 278"/>
              <a:gd name="T147" fmla="*/ 387 h 1324"/>
              <a:gd name="T148" fmla="+- 0 5282 4569"/>
              <a:gd name="T149" fmla="*/ T148 w 1007"/>
              <a:gd name="T150" fmla="+- 0 309 278"/>
              <a:gd name="T151" fmla="*/ 309 h 1324"/>
              <a:gd name="T152" fmla="+- 0 5087 4569"/>
              <a:gd name="T153" fmla="*/ T152 w 1007"/>
              <a:gd name="T154" fmla="+- 0 278 278"/>
              <a:gd name="T155" fmla="*/ 278 h 13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</a:cxnLst>
            <a:rect l="0" t="0" r="r" b="b"/>
            <a:pathLst>
              <a:path w="1007" h="1324">
                <a:moveTo>
                  <a:pt x="518" y="0"/>
                </a:moveTo>
                <a:lnTo>
                  <a:pt x="435" y="4"/>
                </a:lnTo>
                <a:lnTo>
                  <a:pt x="358" y="18"/>
                </a:lnTo>
                <a:lnTo>
                  <a:pt x="288" y="41"/>
                </a:lnTo>
                <a:lnTo>
                  <a:pt x="226" y="72"/>
                </a:lnTo>
                <a:lnTo>
                  <a:pt x="171" y="111"/>
                </a:lnTo>
                <a:lnTo>
                  <a:pt x="125" y="157"/>
                </a:lnTo>
                <a:lnTo>
                  <a:pt x="88" y="210"/>
                </a:lnTo>
                <a:lnTo>
                  <a:pt x="61" y="270"/>
                </a:lnTo>
                <a:lnTo>
                  <a:pt x="44" y="335"/>
                </a:lnTo>
                <a:lnTo>
                  <a:pt x="39" y="406"/>
                </a:lnTo>
                <a:lnTo>
                  <a:pt x="48" y="493"/>
                </a:lnTo>
                <a:lnTo>
                  <a:pt x="75" y="567"/>
                </a:lnTo>
                <a:lnTo>
                  <a:pt x="116" y="629"/>
                </a:lnTo>
                <a:lnTo>
                  <a:pt x="168" y="681"/>
                </a:lnTo>
                <a:lnTo>
                  <a:pt x="226" y="723"/>
                </a:lnTo>
                <a:lnTo>
                  <a:pt x="287" y="759"/>
                </a:lnTo>
                <a:lnTo>
                  <a:pt x="349" y="790"/>
                </a:lnTo>
                <a:lnTo>
                  <a:pt x="407" y="817"/>
                </a:lnTo>
                <a:lnTo>
                  <a:pt x="459" y="841"/>
                </a:lnTo>
                <a:lnTo>
                  <a:pt x="499" y="865"/>
                </a:lnTo>
                <a:lnTo>
                  <a:pt x="527" y="890"/>
                </a:lnTo>
                <a:lnTo>
                  <a:pt x="536" y="917"/>
                </a:lnTo>
                <a:lnTo>
                  <a:pt x="534" y="929"/>
                </a:lnTo>
                <a:lnTo>
                  <a:pt x="527" y="939"/>
                </a:lnTo>
                <a:lnTo>
                  <a:pt x="516" y="946"/>
                </a:lnTo>
                <a:lnTo>
                  <a:pt x="500" y="948"/>
                </a:lnTo>
                <a:lnTo>
                  <a:pt x="456" y="938"/>
                </a:lnTo>
                <a:lnTo>
                  <a:pt x="412" y="911"/>
                </a:lnTo>
                <a:lnTo>
                  <a:pt x="369" y="868"/>
                </a:lnTo>
                <a:lnTo>
                  <a:pt x="330" y="813"/>
                </a:lnTo>
                <a:lnTo>
                  <a:pt x="0" y="992"/>
                </a:lnTo>
                <a:lnTo>
                  <a:pt x="48" y="1086"/>
                </a:lnTo>
                <a:lnTo>
                  <a:pt x="85" y="1136"/>
                </a:lnTo>
                <a:lnTo>
                  <a:pt x="130" y="1184"/>
                </a:lnTo>
                <a:lnTo>
                  <a:pt x="185" y="1228"/>
                </a:lnTo>
                <a:lnTo>
                  <a:pt x="250" y="1267"/>
                </a:lnTo>
                <a:lnTo>
                  <a:pt x="324" y="1297"/>
                </a:lnTo>
                <a:lnTo>
                  <a:pt x="409" y="1316"/>
                </a:lnTo>
                <a:lnTo>
                  <a:pt x="505" y="1324"/>
                </a:lnTo>
                <a:lnTo>
                  <a:pt x="593" y="1319"/>
                </a:lnTo>
                <a:lnTo>
                  <a:pt x="674" y="1305"/>
                </a:lnTo>
                <a:lnTo>
                  <a:pt x="747" y="1282"/>
                </a:lnTo>
                <a:lnTo>
                  <a:pt x="812" y="1251"/>
                </a:lnTo>
                <a:lnTo>
                  <a:pt x="868" y="1212"/>
                </a:lnTo>
                <a:lnTo>
                  <a:pt x="916" y="1165"/>
                </a:lnTo>
                <a:lnTo>
                  <a:pt x="953" y="1111"/>
                </a:lnTo>
                <a:lnTo>
                  <a:pt x="981" y="1051"/>
                </a:lnTo>
                <a:lnTo>
                  <a:pt x="997" y="984"/>
                </a:lnTo>
                <a:lnTo>
                  <a:pt x="1003" y="911"/>
                </a:lnTo>
                <a:lnTo>
                  <a:pt x="993" y="828"/>
                </a:lnTo>
                <a:lnTo>
                  <a:pt x="966" y="757"/>
                </a:lnTo>
                <a:lnTo>
                  <a:pt x="925" y="697"/>
                </a:lnTo>
                <a:lnTo>
                  <a:pt x="874" y="647"/>
                </a:lnTo>
                <a:lnTo>
                  <a:pt x="815" y="604"/>
                </a:lnTo>
                <a:lnTo>
                  <a:pt x="753" y="567"/>
                </a:lnTo>
                <a:lnTo>
                  <a:pt x="691" y="536"/>
                </a:lnTo>
                <a:lnTo>
                  <a:pt x="633" y="508"/>
                </a:lnTo>
                <a:lnTo>
                  <a:pt x="582" y="482"/>
                </a:lnTo>
                <a:lnTo>
                  <a:pt x="541" y="457"/>
                </a:lnTo>
                <a:lnTo>
                  <a:pt x="513" y="431"/>
                </a:lnTo>
                <a:lnTo>
                  <a:pt x="503" y="403"/>
                </a:lnTo>
                <a:lnTo>
                  <a:pt x="506" y="390"/>
                </a:lnTo>
                <a:lnTo>
                  <a:pt x="514" y="379"/>
                </a:lnTo>
                <a:lnTo>
                  <a:pt x="526" y="372"/>
                </a:lnTo>
                <a:lnTo>
                  <a:pt x="542" y="370"/>
                </a:lnTo>
                <a:lnTo>
                  <a:pt x="585" y="380"/>
                </a:lnTo>
                <a:lnTo>
                  <a:pt x="624" y="407"/>
                </a:lnTo>
                <a:lnTo>
                  <a:pt x="657" y="444"/>
                </a:lnTo>
                <a:lnTo>
                  <a:pt x="682" y="487"/>
                </a:lnTo>
                <a:lnTo>
                  <a:pt x="1007" y="301"/>
                </a:lnTo>
                <a:lnTo>
                  <a:pt x="957" y="207"/>
                </a:lnTo>
                <a:lnTo>
                  <a:pt x="914" y="157"/>
                </a:lnTo>
                <a:lnTo>
                  <a:pt x="859" y="109"/>
                </a:lnTo>
                <a:lnTo>
                  <a:pt x="792" y="66"/>
                </a:lnTo>
                <a:lnTo>
                  <a:pt x="713" y="31"/>
                </a:lnTo>
                <a:lnTo>
                  <a:pt x="621" y="8"/>
                </a:lnTo>
                <a:lnTo>
                  <a:pt x="518" y="0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40" name="AutoShape 65">
            <a:extLst>
              <a:ext uri="{FF2B5EF4-FFF2-40B4-BE49-F238E27FC236}">
                <a16:creationId xmlns:a16="http://schemas.microsoft.com/office/drawing/2014/main" id="{AD08C356-C18B-E2B1-AA0E-3FFAB89A1CC5}"/>
              </a:ext>
            </a:extLst>
          </p:cNvPr>
          <p:cNvSpPr>
            <a:spLocks/>
          </p:cNvSpPr>
          <p:nvPr/>
        </p:nvSpPr>
        <p:spPr bwMode="auto">
          <a:xfrm>
            <a:off x="4009707" y="2414165"/>
            <a:ext cx="1652905" cy="840740"/>
          </a:xfrm>
          <a:custGeom>
            <a:avLst/>
            <a:gdLst>
              <a:gd name="T0" fmla="+- 0 7069 5661"/>
              <a:gd name="T1" fmla="*/ T0 w 2603"/>
              <a:gd name="T2" fmla="+- 0 865 278"/>
              <a:gd name="T3" fmla="*/ 865 h 1324"/>
              <a:gd name="T4" fmla="+- 0 7041 5661"/>
              <a:gd name="T5" fmla="*/ T4 w 2603"/>
              <a:gd name="T6" fmla="+- 0 728 278"/>
              <a:gd name="T7" fmla="*/ 728 h 1324"/>
              <a:gd name="T8" fmla="+- 0 7015 5661"/>
              <a:gd name="T9" fmla="*/ T8 w 2603"/>
              <a:gd name="T10" fmla="+- 0 659 278"/>
              <a:gd name="T11" fmla="*/ 659 h 1324"/>
              <a:gd name="T12" fmla="+- 0 6950 5661"/>
              <a:gd name="T13" fmla="*/ T12 w 2603"/>
              <a:gd name="T14" fmla="+- 0 546 278"/>
              <a:gd name="T15" fmla="*/ 546 h 1324"/>
              <a:gd name="T16" fmla="+- 0 6858 5661"/>
              <a:gd name="T17" fmla="*/ T16 w 2603"/>
              <a:gd name="T18" fmla="+- 0 446 278"/>
              <a:gd name="T19" fmla="*/ 446 h 1324"/>
              <a:gd name="T20" fmla="+- 0 6744 5661"/>
              <a:gd name="T21" fmla="*/ T20 w 2603"/>
              <a:gd name="T22" fmla="+- 0 367 278"/>
              <a:gd name="T23" fmla="*/ 367 h 1324"/>
              <a:gd name="T24" fmla="+- 0 6608 5661"/>
              <a:gd name="T25" fmla="*/ T24 w 2603"/>
              <a:gd name="T26" fmla="+- 0 311 278"/>
              <a:gd name="T27" fmla="*/ 311 h 1324"/>
              <a:gd name="T28" fmla="+- 0 6590 5661"/>
              <a:gd name="T29" fmla="*/ T28 w 2603"/>
              <a:gd name="T30" fmla="+- 0 938 278"/>
              <a:gd name="T31" fmla="*/ 938 h 1324"/>
              <a:gd name="T32" fmla="+- 0 6564 5661"/>
              <a:gd name="T33" fmla="*/ T32 w 2603"/>
              <a:gd name="T34" fmla="+- 0 1085 278"/>
              <a:gd name="T35" fmla="*/ 1085 h 1324"/>
              <a:gd name="T36" fmla="+- 0 6488 5661"/>
              <a:gd name="T37" fmla="*/ T36 w 2603"/>
              <a:gd name="T38" fmla="+- 0 1184 278"/>
              <a:gd name="T39" fmla="*/ 1184 h 1324"/>
              <a:gd name="T40" fmla="+- 0 6367 5661"/>
              <a:gd name="T41" fmla="*/ T40 w 2603"/>
              <a:gd name="T42" fmla="+- 0 1220 278"/>
              <a:gd name="T43" fmla="*/ 1220 h 1324"/>
              <a:gd name="T44" fmla="+- 0 6245 5661"/>
              <a:gd name="T45" fmla="*/ T44 w 2603"/>
              <a:gd name="T46" fmla="+- 0 1184 278"/>
              <a:gd name="T47" fmla="*/ 1184 h 1324"/>
              <a:gd name="T48" fmla="+- 0 6170 5661"/>
              <a:gd name="T49" fmla="*/ T48 w 2603"/>
              <a:gd name="T50" fmla="+- 0 1085 278"/>
              <a:gd name="T51" fmla="*/ 1085 h 1324"/>
              <a:gd name="T52" fmla="+- 0 6145 5661"/>
              <a:gd name="T53" fmla="*/ T52 w 2603"/>
              <a:gd name="T54" fmla="+- 0 938 278"/>
              <a:gd name="T55" fmla="*/ 938 h 1324"/>
              <a:gd name="T56" fmla="+- 0 6170 5661"/>
              <a:gd name="T57" fmla="*/ T56 w 2603"/>
              <a:gd name="T58" fmla="+- 0 794 278"/>
              <a:gd name="T59" fmla="*/ 794 h 1324"/>
              <a:gd name="T60" fmla="+- 0 6245 5661"/>
              <a:gd name="T61" fmla="*/ T60 w 2603"/>
              <a:gd name="T62" fmla="+- 0 695 278"/>
              <a:gd name="T63" fmla="*/ 695 h 1324"/>
              <a:gd name="T64" fmla="+- 0 6367 5661"/>
              <a:gd name="T65" fmla="*/ T64 w 2603"/>
              <a:gd name="T66" fmla="+- 0 659 278"/>
              <a:gd name="T67" fmla="*/ 659 h 1324"/>
              <a:gd name="T68" fmla="+- 0 6488 5661"/>
              <a:gd name="T69" fmla="*/ T68 w 2603"/>
              <a:gd name="T70" fmla="+- 0 695 278"/>
              <a:gd name="T71" fmla="*/ 695 h 1324"/>
              <a:gd name="T72" fmla="+- 0 6564 5661"/>
              <a:gd name="T73" fmla="*/ T72 w 2603"/>
              <a:gd name="T74" fmla="+- 0 794 278"/>
              <a:gd name="T75" fmla="*/ 794 h 1324"/>
              <a:gd name="T76" fmla="+- 0 6590 5661"/>
              <a:gd name="T77" fmla="*/ T76 w 2603"/>
              <a:gd name="T78" fmla="+- 0 938 278"/>
              <a:gd name="T79" fmla="*/ 938 h 1324"/>
              <a:gd name="T80" fmla="+- 0 6532 5661"/>
              <a:gd name="T81" fmla="*/ T80 w 2603"/>
              <a:gd name="T82" fmla="+- 0 293 278"/>
              <a:gd name="T83" fmla="*/ 293 h 1324"/>
              <a:gd name="T84" fmla="+- 0 6367 5661"/>
              <a:gd name="T85" fmla="*/ T84 w 2603"/>
              <a:gd name="T86" fmla="+- 0 278 278"/>
              <a:gd name="T87" fmla="*/ 278 h 1324"/>
              <a:gd name="T88" fmla="+- 0 6202 5661"/>
              <a:gd name="T89" fmla="*/ T88 w 2603"/>
              <a:gd name="T90" fmla="+- 0 293 278"/>
              <a:gd name="T91" fmla="*/ 293 h 1324"/>
              <a:gd name="T92" fmla="+- 0 6056 5661"/>
              <a:gd name="T93" fmla="*/ T92 w 2603"/>
              <a:gd name="T94" fmla="+- 0 336 278"/>
              <a:gd name="T95" fmla="*/ 336 h 1324"/>
              <a:gd name="T96" fmla="+- 0 5930 5661"/>
              <a:gd name="T97" fmla="*/ T96 w 2603"/>
              <a:gd name="T98" fmla="+- 0 404 278"/>
              <a:gd name="T99" fmla="*/ 404 h 1324"/>
              <a:gd name="T100" fmla="+- 0 5827 5661"/>
              <a:gd name="T101" fmla="*/ T100 w 2603"/>
              <a:gd name="T102" fmla="+- 0 494 278"/>
              <a:gd name="T103" fmla="*/ 494 h 1324"/>
              <a:gd name="T104" fmla="+- 0 5748 5661"/>
              <a:gd name="T105" fmla="*/ T104 w 2603"/>
              <a:gd name="T106" fmla="+- 0 603 278"/>
              <a:gd name="T107" fmla="*/ 603 h 1324"/>
              <a:gd name="T108" fmla="+- 0 5693 5661"/>
              <a:gd name="T109" fmla="*/ T108 w 2603"/>
              <a:gd name="T110" fmla="+- 0 728 278"/>
              <a:gd name="T111" fmla="*/ 728 h 1324"/>
              <a:gd name="T112" fmla="+- 0 5665 5661"/>
              <a:gd name="T113" fmla="*/ T112 w 2603"/>
              <a:gd name="T114" fmla="+- 0 865 278"/>
              <a:gd name="T115" fmla="*/ 865 h 1324"/>
              <a:gd name="T116" fmla="+- 0 5665 5661"/>
              <a:gd name="T117" fmla="*/ T116 w 2603"/>
              <a:gd name="T118" fmla="+- 0 1011 278"/>
              <a:gd name="T119" fmla="*/ 1011 h 1324"/>
              <a:gd name="T120" fmla="+- 0 5693 5661"/>
              <a:gd name="T121" fmla="*/ T120 w 2603"/>
              <a:gd name="T122" fmla="+- 0 1150 278"/>
              <a:gd name="T123" fmla="*/ 1150 h 1324"/>
              <a:gd name="T124" fmla="+- 0 5748 5661"/>
              <a:gd name="T125" fmla="*/ T124 w 2603"/>
              <a:gd name="T126" fmla="+- 0 1276 278"/>
              <a:gd name="T127" fmla="*/ 1276 h 1324"/>
              <a:gd name="T128" fmla="+- 0 5827 5661"/>
              <a:gd name="T129" fmla="*/ T128 w 2603"/>
              <a:gd name="T130" fmla="+- 0 1385 278"/>
              <a:gd name="T131" fmla="*/ 1385 h 1324"/>
              <a:gd name="T132" fmla="+- 0 5930 5661"/>
              <a:gd name="T133" fmla="*/ T132 w 2603"/>
              <a:gd name="T134" fmla="+- 0 1476 278"/>
              <a:gd name="T135" fmla="*/ 1476 h 1324"/>
              <a:gd name="T136" fmla="+- 0 6056 5661"/>
              <a:gd name="T137" fmla="*/ T136 w 2603"/>
              <a:gd name="T138" fmla="+- 0 1544 278"/>
              <a:gd name="T139" fmla="*/ 1544 h 1324"/>
              <a:gd name="T140" fmla="+- 0 6202 5661"/>
              <a:gd name="T141" fmla="*/ T140 w 2603"/>
              <a:gd name="T142" fmla="+- 0 1587 278"/>
              <a:gd name="T143" fmla="*/ 1587 h 1324"/>
              <a:gd name="T144" fmla="+- 0 6367 5661"/>
              <a:gd name="T145" fmla="*/ T144 w 2603"/>
              <a:gd name="T146" fmla="+- 0 1602 278"/>
              <a:gd name="T147" fmla="*/ 1602 h 1324"/>
              <a:gd name="T148" fmla="+- 0 6532 5661"/>
              <a:gd name="T149" fmla="*/ T148 w 2603"/>
              <a:gd name="T150" fmla="+- 0 1587 278"/>
              <a:gd name="T151" fmla="*/ 1587 h 1324"/>
              <a:gd name="T152" fmla="+- 0 6678 5661"/>
              <a:gd name="T153" fmla="*/ T152 w 2603"/>
              <a:gd name="T154" fmla="+- 0 1544 278"/>
              <a:gd name="T155" fmla="*/ 1544 h 1324"/>
              <a:gd name="T156" fmla="+- 0 6804 5661"/>
              <a:gd name="T157" fmla="*/ T156 w 2603"/>
              <a:gd name="T158" fmla="+- 0 1476 278"/>
              <a:gd name="T159" fmla="*/ 1476 h 1324"/>
              <a:gd name="T160" fmla="+- 0 6907 5661"/>
              <a:gd name="T161" fmla="*/ T160 w 2603"/>
              <a:gd name="T162" fmla="+- 0 1385 278"/>
              <a:gd name="T163" fmla="*/ 1385 h 1324"/>
              <a:gd name="T164" fmla="+- 0 6987 5661"/>
              <a:gd name="T165" fmla="*/ T164 w 2603"/>
              <a:gd name="T166" fmla="+- 0 1276 278"/>
              <a:gd name="T167" fmla="*/ 1276 h 1324"/>
              <a:gd name="T168" fmla="+- 0 7017 5661"/>
              <a:gd name="T169" fmla="*/ T168 w 2603"/>
              <a:gd name="T170" fmla="+- 0 1215 278"/>
              <a:gd name="T171" fmla="*/ 1215 h 1324"/>
              <a:gd name="T172" fmla="+- 0 7059 5661"/>
              <a:gd name="T173" fmla="*/ T172 w 2603"/>
              <a:gd name="T174" fmla="+- 0 1082 278"/>
              <a:gd name="T175" fmla="*/ 1082 h 1324"/>
              <a:gd name="T176" fmla="+- 0 7073 5661"/>
              <a:gd name="T177" fmla="*/ T176 w 2603"/>
              <a:gd name="T178" fmla="+- 0 938 278"/>
              <a:gd name="T179" fmla="*/ 938 h 1324"/>
              <a:gd name="T180" fmla="+- 0 7769 5661"/>
              <a:gd name="T181" fmla="*/ T180 w 2603"/>
              <a:gd name="T182" fmla="+- 0 301 278"/>
              <a:gd name="T183" fmla="*/ 301 h 1324"/>
              <a:gd name="T184" fmla="+- 0 7514 5661"/>
              <a:gd name="T185" fmla="*/ T184 w 2603"/>
              <a:gd name="T186" fmla="+- 0 301 278"/>
              <a:gd name="T187" fmla="*/ 301 h 1324"/>
              <a:gd name="T188" fmla="+- 0 7401 5661"/>
              <a:gd name="T189" fmla="*/ T188 w 2603"/>
              <a:gd name="T190" fmla="+- 0 1033 278"/>
              <a:gd name="T191" fmla="*/ 1033 h 1324"/>
              <a:gd name="T192" fmla="+- 0 7864 5661"/>
              <a:gd name="T193" fmla="*/ T192 w 2603"/>
              <a:gd name="T194" fmla="+- 0 1578 278"/>
              <a:gd name="T195" fmla="*/ 1578 h 1324"/>
              <a:gd name="T196" fmla="+- 0 8264 5661"/>
              <a:gd name="T197" fmla="*/ T196 w 2603"/>
              <a:gd name="T198" fmla="+- 0 301 278"/>
              <a:gd name="T199" fmla="*/ 301 h 13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</a:cxnLst>
            <a:rect l="0" t="0" r="r" b="b"/>
            <a:pathLst>
              <a:path w="2603" h="1324">
                <a:moveTo>
                  <a:pt x="1412" y="660"/>
                </a:moveTo>
                <a:lnTo>
                  <a:pt x="1408" y="587"/>
                </a:lnTo>
                <a:lnTo>
                  <a:pt x="1398" y="517"/>
                </a:lnTo>
                <a:lnTo>
                  <a:pt x="1380" y="450"/>
                </a:lnTo>
                <a:lnTo>
                  <a:pt x="1356" y="386"/>
                </a:lnTo>
                <a:lnTo>
                  <a:pt x="1354" y="381"/>
                </a:lnTo>
                <a:lnTo>
                  <a:pt x="1326" y="325"/>
                </a:lnTo>
                <a:lnTo>
                  <a:pt x="1289" y="268"/>
                </a:lnTo>
                <a:lnTo>
                  <a:pt x="1246" y="216"/>
                </a:lnTo>
                <a:lnTo>
                  <a:pt x="1197" y="168"/>
                </a:lnTo>
                <a:lnTo>
                  <a:pt x="1143" y="126"/>
                </a:lnTo>
                <a:lnTo>
                  <a:pt x="1083" y="89"/>
                </a:lnTo>
                <a:lnTo>
                  <a:pt x="1017" y="58"/>
                </a:lnTo>
                <a:lnTo>
                  <a:pt x="947" y="33"/>
                </a:lnTo>
                <a:lnTo>
                  <a:pt x="929" y="29"/>
                </a:lnTo>
                <a:lnTo>
                  <a:pt x="929" y="660"/>
                </a:lnTo>
                <a:lnTo>
                  <a:pt x="922" y="738"/>
                </a:lnTo>
                <a:lnTo>
                  <a:pt x="903" y="807"/>
                </a:lnTo>
                <a:lnTo>
                  <a:pt x="871" y="863"/>
                </a:lnTo>
                <a:lnTo>
                  <a:pt x="827" y="906"/>
                </a:lnTo>
                <a:lnTo>
                  <a:pt x="772" y="933"/>
                </a:lnTo>
                <a:lnTo>
                  <a:pt x="706" y="942"/>
                </a:lnTo>
                <a:lnTo>
                  <a:pt x="640" y="933"/>
                </a:lnTo>
                <a:lnTo>
                  <a:pt x="584" y="906"/>
                </a:lnTo>
                <a:lnTo>
                  <a:pt x="541" y="863"/>
                </a:lnTo>
                <a:lnTo>
                  <a:pt x="509" y="807"/>
                </a:lnTo>
                <a:lnTo>
                  <a:pt x="490" y="738"/>
                </a:lnTo>
                <a:lnTo>
                  <a:pt x="484" y="660"/>
                </a:lnTo>
                <a:lnTo>
                  <a:pt x="490" y="583"/>
                </a:lnTo>
                <a:lnTo>
                  <a:pt x="509" y="516"/>
                </a:lnTo>
                <a:lnTo>
                  <a:pt x="541" y="460"/>
                </a:lnTo>
                <a:lnTo>
                  <a:pt x="584" y="417"/>
                </a:lnTo>
                <a:lnTo>
                  <a:pt x="640" y="390"/>
                </a:lnTo>
                <a:lnTo>
                  <a:pt x="706" y="381"/>
                </a:lnTo>
                <a:lnTo>
                  <a:pt x="772" y="390"/>
                </a:lnTo>
                <a:lnTo>
                  <a:pt x="827" y="417"/>
                </a:lnTo>
                <a:lnTo>
                  <a:pt x="871" y="460"/>
                </a:lnTo>
                <a:lnTo>
                  <a:pt x="903" y="516"/>
                </a:lnTo>
                <a:lnTo>
                  <a:pt x="922" y="583"/>
                </a:lnTo>
                <a:lnTo>
                  <a:pt x="929" y="660"/>
                </a:lnTo>
                <a:lnTo>
                  <a:pt x="929" y="29"/>
                </a:lnTo>
                <a:lnTo>
                  <a:pt x="871" y="15"/>
                </a:lnTo>
                <a:lnTo>
                  <a:pt x="791" y="4"/>
                </a:lnTo>
                <a:lnTo>
                  <a:pt x="706" y="0"/>
                </a:lnTo>
                <a:lnTo>
                  <a:pt x="621" y="4"/>
                </a:lnTo>
                <a:lnTo>
                  <a:pt x="541" y="15"/>
                </a:lnTo>
                <a:lnTo>
                  <a:pt x="465" y="33"/>
                </a:lnTo>
                <a:lnTo>
                  <a:pt x="395" y="58"/>
                </a:lnTo>
                <a:lnTo>
                  <a:pt x="330" y="89"/>
                </a:lnTo>
                <a:lnTo>
                  <a:pt x="269" y="126"/>
                </a:lnTo>
                <a:lnTo>
                  <a:pt x="215" y="168"/>
                </a:lnTo>
                <a:lnTo>
                  <a:pt x="166" y="216"/>
                </a:lnTo>
                <a:lnTo>
                  <a:pt x="123" y="268"/>
                </a:lnTo>
                <a:lnTo>
                  <a:pt x="87" y="325"/>
                </a:lnTo>
                <a:lnTo>
                  <a:pt x="56" y="386"/>
                </a:lnTo>
                <a:lnTo>
                  <a:pt x="32" y="450"/>
                </a:lnTo>
                <a:lnTo>
                  <a:pt x="15" y="517"/>
                </a:lnTo>
                <a:lnTo>
                  <a:pt x="4" y="587"/>
                </a:lnTo>
                <a:lnTo>
                  <a:pt x="0" y="660"/>
                </a:lnTo>
                <a:lnTo>
                  <a:pt x="4" y="733"/>
                </a:lnTo>
                <a:lnTo>
                  <a:pt x="15" y="804"/>
                </a:lnTo>
                <a:lnTo>
                  <a:pt x="32" y="872"/>
                </a:lnTo>
                <a:lnTo>
                  <a:pt x="56" y="937"/>
                </a:lnTo>
                <a:lnTo>
                  <a:pt x="87" y="998"/>
                </a:lnTo>
                <a:lnTo>
                  <a:pt x="123" y="1055"/>
                </a:lnTo>
                <a:lnTo>
                  <a:pt x="166" y="1107"/>
                </a:lnTo>
                <a:lnTo>
                  <a:pt x="215" y="1155"/>
                </a:lnTo>
                <a:lnTo>
                  <a:pt x="269" y="1198"/>
                </a:lnTo>
                <a:lnTo>
                  <a:pt x="330" y="1235"/>
                </a:lnTo>
                <a:lnTo>
                  <a:pt x="395" y="1266"/>
                </a:lnTo>
                <a:lnTo>
                  <a:pt x="465" y="1290"/>
                </a:lnTo>
                <a:lnTo>
                  <a:pt x="541" y="1309"/>
                </a:lnTo>
                <a:lnTo>
                  <a:pt x="621" y="1320"/>
                </a:lnTo>
                <a:lnTo>
                  <a:pt x="706" y="1324"/>
                </a:lnTo>
                <a:lnTo>
                  <a:pt x="791" y="1320"/>
                </a:lnTo>
                <a:lnTo>
                  <a:pt x="871" y="1309"/>
                </a:lnTo>
                <a:lnTo>
                  <a:pt x="947" y="1290"/>
                </a:lnTo>
                <a:lnTo>
                  <a:pt x="1017" y="1266"/>
                </a:lnTo>
                <a:lnTo>
                  <a:pt x="1083" y="1235"/>
                </a:lnTo>
                <a:lnTo>
                  <a:pt x="1143" y="1198"/>
                </a:lnTo>
                <a:lnTo>
                  <a:pt x="1197" y="1155"/>
                </a:lnTo>
                <a:lnTo>
                  <a:pt x="1246" y="1107"/>
                </a:lnTo>
                <a:lnTo>
                  <a:pt x="1289" y="1055"/>
                </a:lnTo>
                <a:lnTo>
                  <a:pt x="1326" y="998"/>
                </a:lnTo>
                <a:lnTo>
                  <a:pt x="1354" y="942"/>
                </a:lnTo>
                <a:lnTo>
                  <a:pt x="1356" y="937"/>
                </a:lnTo>
                <a:lnTo>
                  <a:pt x="1380" y="872"/>
                </a:lnTo>
                <a:lnTo>
                  <a:pt x="1398" y="804"/>
                </a:lnTo>
                <a:lnTo>
                  <a:pt x="1408" y="733"/>
                </a:lnTo>
                <a:lnTo>
                  <a:pt x="1412" y="660"/>
                </a:lnTo>
                <a:close/>
                <a:moveTo>
                  <a:pt x="2603" y="23"/>
                </a:moveTo>
                <a:lnTo>
                  <a:pt x="2108" y="23"/>
                </a:lnTo>
                <a:lnTo>
                  <a:pt x="1981" y="386"/>
                </a:lnTo>
                <a:lnTo>
                  <a:pt x="1853" y="23"/>
                </a:lnTo>
                <a:lnTo>
                  <a:pt x="1341" y="23"/>
                </a:lnTo>
                <a:lnTo>
                  <a:pt x="1740" y="755"/>
                </a:lnTo>
                <a:lnTo>
                  <a:pt x="1740" y="1300"/>
                </a:lnTo>
                <a:lnTo>
                  <a:pt x="2203" y="1300"/>
                </a:lnTo>
                <a:lnTo>
                  <a:pt x="2203" y="755"/>
                </a:lnTo>
                <a:lnTo>
                  <a:pt x="2603" y="23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41" name="AutoShape 64">
            <a:extLst>
              <a:ext uri="{FF2B5EF4-FFF2-40B4-BE49-F238E27FC236}">
                <a16:creationId xmlns:a16="http://schemas.microsoft.com/office/drawing/2014/main" id="{FF370092-5320-B8E2-CB84-133DA5701371}"/>
              </a:ext>
            </a:extLst>
          </p:cNvPr>
          <p:cNvSpPr>
            <a:spLocks/>
          </p:cNvSpPr>
          <p:nvPr/>
        </p:nvSpPr>
        <p:spPr bwMode="auto">
          <a:xfrm>
            <a:off x="3338512" y="3406035"/>
            <a:ext cx="1508760" cy="826135"/>
          </a:xfrm>
          <a:custGeom>
            <a:avLst/>
            <a:gdLst>
              <a:gd name="T0" fmla="+- 0 5509 4604"/>
              <a:gd name="T1" fmla="*/ T0 w 2376"/>
              <a:gd name="T2" fmla="+- 0 2705 1840"/>
              <a:gd name="T3" fmla="*/ 2705 h 1301"/>
              <a:gd name="T4" fmla="+- 0 5505 4604"/>
              <a:gd name="T5" fmla="*/ T4 w 2376"/>
              <a:gd name="T6" fmla="+- 0 2539 1840"/>
              <a:gd name="T7" fmla="*/ 2539 h 1301"/>
              <a:gd name="T8" fmla="+- 0 5605 4604"/>
              <a:gd name="T9" fmla="*/ T8 w 2376"/>
              <a:gd name="T10" fmla="+- 0 2416 1840"/>
              <a:gd name="T11" fmla="*/ 2416 h 1301"/>
              <a:gd name="T12" fmla="+- 0 5634 4604"/>
              <a:gd name="T13" fmla="*/ T12 w 2376"/>
              <a:gd name="T14" fmla="+- 0 2339 1840"/>
              <a:gd name="T15" fmla="*/ 2339 h 1301"/>
              <a:gd name="T16" fmla="+- 0 5640 4604"/>
              <a:gd name="T17" fmla="*/ T16 w 2376"/>
              <a:gd name="T18" fmla="+- 0 2187 1840"/>
              <a:gd name="T19" fmla="*/ 2187 h 1301"/>
              <a:gd name="T20" fmla="+- 0 5624 4604"/>
              <a:gd name="T21" fmla="*/ T20 w 2376"/>
              <a:gd name="T22" fmla="+- 0 2122 1840"/>
              <a:gd name="T23" fmla="*/ 2122 h 1301"/>
              <a:gd name="T24" fmla="+- 0 5564 4604"/>
              <a:gd name="T25" fmla="*/ T24 w 2376"/>
              <a:gd name="T26" fmla="+- 0 2008 1840"/>
              <a:gd name="T27" fmla="*/ 2008 h 1301"/>
              <a:gd name="T28" fmla="+- 0 5467 4604"/>
              <a:gd name="T29" fmla="*/ T28 w 2376"/>
              <a:gd name="T30" fmla="+- 0 1919 1840"/>
              <a:gd name="T31" fmla="*/ 1919 h 1301"/>
              <a:gd name="T32" fmla="+- 0 5335 4604"/>
              <a:gd name="T33" fmla="*/ T32 w 2376"/>
              <a:gd name="T34" fmla="+- 0 1861 1840"/>
              <a:gd name="T35" fmla="*/ 1861 h 1301"/>
              <a:gd name="T36" fmla="+- 0 5198 4604"/>
              <a:gd name="T37" fmla="*/ T36 w 2376"/>
              <a:gd name="T38" fmla="+- 0 1842 1840"/>
              <a:gd name="T39" fmla="*/ 1842 h 1301"/>
              <a:gd name="T40" fmla="+- 0 5192 4604"/>
              <a:gd name="T41" fmla="*/ T40 w 2376"/>
              <a:gd name="T42" fmla="+- 0 2308 1840"/>
              <a:gd name="T43" fmla="*/ 2308 h 1301"/>
              <a:gd name="T44" fmla="+- 0 5146 4604"/>
              <a:gd name="T45" fmla="*/ T44 w 2376"/>
              <a:gd name="T46" fmla="+- 0 2358 1840"/>
              <a:gd name="T47" fmla="*/ 2358 h 1301"/>
              <a:gd name="T48" fmla="+- 0 5052 4604"/>
              <a:gd name="T49" fmla="*/ T48 w 2376"/>
              <a:gd name="T50" fmla="+- 0 2365 1840"/>
              <a:gd name="T51" fmla="*/ 2365 h 1301"/>
              <a:gd name="T52" fmla="+- 0 5107 4604"/>
              <a:gd name="T53" fmla="*/ T52 w 2376"/>
              <a:gd name="T54" fmla="+- 0 2187 1840"/>
              <a:gd name="T55" fmla="*/ 2187 h 1301"/>
              <a:gd name="T56" fmla="+- 0 5175 4604"/>
              <a:gd name="T57" fmla="*/ T56 w 2376"/>
              <a:gd name="T58" fmla="+- 0 2215 1840"/>
              <a:gd name="T59" fmla="*/ 2215 h 1301"/>
              <a:gd name="T60" fmla="+- 0 5198 4604"/>
              <a:gd name="T61" fmla="*/ T60 w 2376"/>
              <a:gd name="T62" fmla="+- 0 2276 1840"/>
              <a:gd name="T63" fmla="*/ 2276 h 1301"/>
              <a:gd name="T64" fmla="+- 0 5171 4604"/>
              <a:gd name="T65" fmla="*/ T64 w 2376"/>
              <a:gd name="T66" fmla="+- 0 1840 1840"/>
              <a:gd name="T67" fmla="*/ 1840 h 1301"/>
              <a:gd name="T68" fmla="+- 0 4604 4604"/>
              <a:gd name="T69" fmla="*/ T68 w 2376"/>
              <a:gd name="T70" fmla="+- 0 3117 1840"/>
              <a:gd name="T71" fmla="*/ 3117 h 1301"/>
              <a:gd name="T72" fmla="+- 0 5052 4604"/>
              <a:gd name="T73" fmla="*/ T72 w 2376"/>
              <a:gd name="T74" fmla="+- 0 2705 1840"/>
              <a:gd name="T75" fmla="*/ 2705 h 1301"/>
              <a:gd name="T76" fmla="+- 0 5734 4604"/>
              <a:gd name="T77" fmla="*/ T76 w 2376"/>
              <a:gd name="T78" fmla="+- 0 3117 1840"/>
              <a:gd name="T79" fmla="*/ 3117 h 1301"/>
              <a:gd name="T80" fmla="+- 0 6517 4604"/>
              <a:gd name="T81" fmla="*/ T80 w 2376"/>
              <a:gd name="T82" fmla="+- 0 1840 1840"/>
              <a:gd name="T83" fmla="*/ 1840 h 1301"/>
              <a:gd name="T84" fmla="+- 0 6507 4604"/>
              <a:gd name="T85" fmla="*/ T84 w 2376"/>
              <a:gd name="T86" fmla="+- 0 2684 1840"/>
              <a:gd name="T87" fmla="*/ 2684 h 1301"/>
              <a:gd name="T88" fmla="+- 0 6441 4604"/>
              <a:gd name="T89" fmla="*/ T88 w 2376"/>
              <a:gd name="T90" fmla="+- 0 2751 1840"/>
              <a:gd name="T91" fmla="*/ 2751 h 1301"/>
              <a:gd name="T92" fmla="+- 0 6338 4604"/>
              <a:gd name="T93" fmla="*/ T92 w 2376"/>
              <a:gd name="T94" fmla="+- 0 2751 1840"/>
              <a:gd name="T95" fmla="*/ 2751 h 1301"/>
              <a:gd name="T96" fmla="+- 0 6274 4604"/>
              <a:gd name="T97" fmla="*/ T96 w 2376"/>
              <a:gd name="T98" fmla="+- 0 2684 1840"/>
              <a:gd name="T99" fmla="*/ 2684 h 1301"/>
              <a:gd name="T100" fmla="+- 0 6265 4604"/>
              <a:gd name="T101" fmla="*/ T100 w 2376"/>
              <a:gd name="T102" fmla="+- 0 1840 1840"/>
              <a:gd name="T103" fmla="*/ 1840 h 1301"/>
              <a:gd name="T104" fmla="+- 0 5802 4604"/>
              <a:gd name="T105" fmla="*/ T104 w 2376"/>
              <a:gd name="T106" fmla="+- 0 2615 1840"/>
              <a:gd name="T107" fmla="*/ 2615 h 1301"/>
              <a:gd name="T108" fmla="+- 0 5819 4604"/>
              <a:gd name="T109" fmla="*/ T108 w 2376"/>
              <a:gd name="T110" fmla="+- 0 2761 1840"/>
              <a:gd name="T111" fmla="*/ 2761 h 1301"/>
              <a:gd name="T112" fmla="+- 0 5869 4604"/>
              <a:gd name="T113" fmla="*/ T112 w 2376"/>
              <a:gd name="T114" fmla="+- 0 2888 1840"/>
              <a:gd name="T115" fmla="*/ 2888 h 1301"/>
              <a:gd name="T116" fmla="+- 0 5953 4604"/>
              <a:gd name="T117" fmla="*/ T116 w 2376"/>
              <a:gd name="T118" fmla="+- 0 2993 1840"/>
              <a:gd name="T119" fmla="*/ 2993 h 1301"/>
              <a:gd name="T120" fmla="+- 0 6067 4604"/>
              <a:gd name="T121" fmla="*/ T120 w 2376"/>
              <a:gd name="T122" fmla="+- 0 3073 1840"/>
              <a:gd name="T123" fmla="*/ 3073 h 1301"/>
              <a:gd name="T124" fmla="+- 0 6213 4604"/>
              <a:gd name="T125" fmla="*/ T124 w 2376"/>
              <a:gd name="T126" fmla="+- 0 3123 1840"/>
              <a:gd name="T127" fmla="*/ 3123 h 1301"/>
              <a:gd name="T128" fmla="+- 0 6389 4604"/>
              <a:gd name="T129" fmla="*/ T128 w 2376"/>
              <a:gd name="T130" fmla="+- 0 3140 1840"/>
              <a:gd name="T131" fmla="*/ 3140 h 1301"/>
              <a:gd name="T132" fmla="+- 0 6566 4604"/>
              <a:gd name="T133" fmla="*/ T132 w 2376"/>
              <a:gd name="T134" fmla="+- 0 3123 1840"/>
              <a:gd name="T135" fmla="*/ 3123 h 1301"/>
              <a:gd name="T136" fmla="+- 0 6712 4604"/>
              <a:gd name="T137" fmla="*/ T136 w 2376"/>
              <a:gd name="T138" fmla="+- 0 3073 1840"/>
              <a:gd name="T139" fmla="*/ 3073 h 1301"/>
              <a:gd name="T140" fmla="+- 0 6828 4604"/>
              <a:gd name="T141" fmla="*/ T140 w 2376"/>
              <a:gd name="T142" fmla="+- 0 2993 1840"/>
              <a:gd name="T143" fmla="*/ 2993 h 1301"/>
              <a:gd name="T144" fmla="+- 0 6912 4604"/>
              <a:gd name="T145" fmla="*/ T144 w 2376"/>
              <a:gd name="T146" fmla="+- 0 2888 1840"/>
              <a:gd name="T147" fmla="*/ 2888 h 1301"/>
              <a:gd name="T148" fmla="+- 0 6963 4604"/>
              <a:gd name="T149" fmla="*/ T148 w 2376"/>
              <a:gd name="T150" fmla="+- 0 2761 1840"/>
              <a:gd name="T151" fmla="*/ 2761 h 1301"/>
              <a:gd name="T152" fmla="+- 0 6980 4604"/>
              <a:gd name="T153" fmla="*/ T152 w 2376"/>
              <a:gd name="T154" fmla="+- 0 2615 1840"/>
              <a:gd name="T155" fmla="*/ 2615 h 130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</a:cxnLst>
            <a:rect l="0" t="0" r="r" b="b"/>
            <a:pathLst>
              <a:path w="2376" h="1301">
                <a:moveTo>
                  <a:pt x="1130" y="1277"/>
                </a:moveTo>
                <a:lnTo>
                  <a:pt x="905" y="865"/>
                </a:lnTo>
                <a:lnTo>
                  <a:pt x="839" y="742"/>
                </a:lnTo>
                <a:lnTo>
                  <a:pt x="901" y="699"/>
                </a:lnTo>
                <a:lnTo>
                  <a:pt x="956" y="643"/>
                </a:lnTo>
                <a:lnTo>
                  <a:pt x="1001" y="576"/>
                </a:lnTo>
                <a:lnTo>
                  <a:pt x="1020" y="525"/>
                </a:lnTo>
                <a:lnTo>
                  <a:pt x="1030" y="499"/>
                </a:lnTo>
                <a:lnTo>
                  <a:pt x="1041" y="414"/>
                </a:lnTo>
                <a:lnTo>
                  <a:pt x="1036" y="347"/>
                </a:lnTo>
                <a:lnTo>
                  <a:pt x="1036" y="346"/>
                </a:lnTo>
                <a:lnTo>
                  <a:pt x="1020" y="282"/>
                </a:lnTo>
                <a:lnTo>
                  <a:pt x="995" y="223"/>
                </a:lnTo>
                <a:lnTo>
                  <a:pt x="960" y="168"/>
                </a:lnTo>
                <a:lnTo>
                  <a:pt x="916" y="120"/>
                </a:lnTo>
                <a:lnTo>
                  <a:pt x="863" y="79"/>
                </a:lnTo>
                <a:lnTo>
                  <a:pt x="801" y="46"/>
                </a:lnTo>
                <a:lnTo>
                  <a:pt x="731" y="21"/>
                </a:lnTo>
                <a:lnTo>
                  <a:pt x="653" y="6"/>
                </a:lnTo>
                <a:lnTo>
                  <a:pt x="594" y="2"/>
                </a:lnTo>
                <a:lnTo>
                  <a:pt x="594" y="436"/>
                </a:lnTo>
                <a:lnTo>
                  <a:pt x="588" y="468"/>
                </a:lnTo>
                <a:lnTo>
                  <a:pt x="571" y="497"/>
                </a:lnTo>
                <a:lnTo>
                  <a:pt x="542" y="518"/>
                </a:lnTo>
                <a:lnTo>
                  <a:pt x="503" y="525"/>
                </a:lnTo>
                <a:lnTo>
                  <a:pt x="448" y="525"/>
                </a:lnTo>
                <a:lnTo>
                  <a:pt x="448" y="347"/>
                </a:lnTo>
                <a:lnTo>
                  <a:pt x="503" y="347"/>
                </a:lnTo>
                <a:lnTo>
                  <a:pt x="542" y="355"/>
                </a:lnTo>
                <a:lnTo>
                  <a:pt x="571" y="375"/>
                </a:lnTo>
                <a:lnTo>
                  <a:pt x="588" y="404"/>
                </a:lnTo>
                <a:lnTo>
                  <a:pt x="594" y="436"/>
                </a:lnTo>
                <a:lnTo>
                  <a:pt x="594" y="2"/>
                </a:lnTo>
                <a:lnTo>
                  <a:pt x="567" y="0"/>
                </a:lnTo>
                <a:lnTo>
                  <a:pt x="0" y="0"/>
                </a:lnTo>
                <a:lnTo>
                  <a:pt x="0" y="1277"/>
                </a:lnTo>
                <a:lnTo>
                  <a:pt x="448" y="1277"/>
                </a:lnTo>
                <a:lnTo>
                  <a:pt x="448" y="865"/>
                </a:lnTo>
                <a:lnTo>
                  <a:pt x="629" y="1277"/>
                </a:lnTo>
                <a:lnTo>
                  <a:pt x="1130" y="1277"/>
                </a:lnTo>
                <a:close/>
                <a:moveTo>
                  <a:pt x="2376" y="0"/>
                </a:moveTo>
                <a:lnTo>
                  <a:pt x="1913" y="0"/>
                </a:lnTo>
                <a:lnTo>
                  <a:pt x="1913" y="786"/>
                </a:lnTo>
                <a:lnTo>
                  <a:pt x="1903" y="844"/>
                </a:lnTo>
                <a:lnTo>
                  <a:pt x="1878" y="886"/>
                </a:lnTo>
                <a:lnTo>
                  <a:pt x="1837" y="911"/>
                </a:lnTo>
                <a:lnTo>
                  <a:pt x="1785" y="919"/>
                </a:lnTo>
                <a:lnTo>
                  <a:pt x="1734" y="911"/>
                </a:lnTo>
                <a:lnTo>
                  <a:pt x="1695" y="886"/>
                </a:lnTo>
                <a:lnTo>
                  <a:pt x="1670" y="844"/>
                </a:lnTo>
                <a:lnTo>
                  <a:pt x="1661" y="786"/>
                </a:lnTo>
                <a:lnTo>
                  <a:pt x="1661" y="0"/>
                </a:lnTo>
                <a:lnTo>
                  <a:pt x="1198" y="0"/>
                </a:lnTo>
                <a:lnTo>
                  <a:pt x="1198" y="775"/>
                </a:lnTo>
                <a:lnTo>
                  <a:pt x="1202" y="850"/>
                </a:lnTo>
                <a:lnTo>
                  <a:pt x="1215" y="921"/>
                </a:lnTo>
                <a:lnTo>
                  <a:pt x="1236" y="987"/>
                </a:lnTo>
                <a:lnTo>
                  <a:pt x="1265" y="1048"/>
                </a:lnTo>
                <a:lnTo>
                  <a:pt x="1303" y="1104"/>
                </a:lnTo>
                <a:lnTo>
                  <a:pt x="1349" y="1153"/>
                </a:lnTo>
                <a:lnTo>
                  <a:pt x="1402" y="1196"/>
                </a:lnTo>
                <a:lnTo>
                  <a:pt x="1463" y="1233"/>
                </a:lnTo>
                <a:lnTo>
                  <a:pt x="1532" y="1262"/>
                </a:lnTo>
                <a:lnTo>
                  <a:pt x="1609" y="1283"/>
                </a:lnTo>
                <a:lnTo>
                  <a:pt x="1693" y="1296"/>
                </a:lnTo>
                <a:lnTo>
                  <a:pt x="1785" y="1300"/>
                </a:lnTo>
                <a:lnTo>
                  <a:pt x="1877" y="1296"/>
                </a:lnTo>
                <a:lnTo>
                  <a:pt x="1962" y="1283"/>
                </a:lnTo>
                <a:lnTo>
                  <a:pt x="2039" y="1262"/>
                </a:lnTo>
                <a:lnTo>
                  <a:pt x="2108" y="1233"/>
                </a:lnTo>
                <a:lnTo>
                  <a:pt x="2170" y="1196"/>
                </a:lnTo>
                <a:lnTo>
                  <a:pt x="2224" y="1153"/>
                </a:lnTo>
                <a:lnTo>
                  <a:pt x="2270" y="1104"/>
                </a:lnTo>
                <a:lnTo>
                  <a:pt x="2308" y="1048"/>
                </a:lnTo>
                <a:lnTo>
                  <a:pt x="2337" y="987"/>
                </a:lnTo>
                <a:lnTo>
                  <a:pt x="2359" y="921"/>
                </a:lnTo>
                <a:lnTo>
                  <a:pt x="2371" y="850"/>
                </a:lnTo>
                <a:lnTo>
                  <a:pt x="2376" y="775"/>
                </a:lnTo>
                <a:lnTo>
                  <a:pt x="2376" y="0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42" name="AutoShape 63">
            <a:extLst>
              <a:ext uri="{FF2B5EF4-FFF2-40B4-BE49-F238E27FC236}">
                <a16:creationId xmlns:a16="http://schemas.microsoft.com/office/drawing/2014/main" id="{954F07A6-6E11-8B27-15C7-F349426A9E14}"/>
              </a:ext>
            </a:extLst>
          </p:cNvPr>
          <p:cNvSpPr>
            <a:spLocks/>
          </p:cNvSpPr>
          <p:nvPr/>
        </p:nvSpPr>
        <p:spPr bwMode="auto">
          <a:xfrm>
            <a:off x="4945697" y="3406035"/>
            <a:ext cx="1581785" cy="810895"/>
          </a:xfrm>
          <a:custGeom>
            <a:avLst/>
            <a:gdLst>
              <a:gd name="T0" fmla="+- 0 8265 7135"/>
              <a:gd name="T1" fmla="*/ T0 w 2491"/>
              <a:gd name="T2" fmla="+- 0 3117 1840"/>
              <a:gd name="T3" fmla="*/ 3117 h 1277"/>
              <a:gd name="T4" fmla="+- 0 8040 7135"/>
              <a:gd name="T5" fmla="*/ T4 w 2491"/>
              <a:gd name="T6" fmla="+- 0 2705 1840"/>
              <a:gd name="T7" fmla="*/ 2705 h 1277"/>
              <a:gd name="T8" fmla="+- 0 7974 7135"/>
              <a:gd name="T9" fmla="*/ T8 w 2491"/>
              <a:gd name="T10" fmla="+- 0 2582 1840"/>
              <a:gd name="T11" fmla="*/ 2582 h 1277"/>
              <a:gd name="T12" fmla="+- 0 8036 7135"/>
              <a:gd name="T13" fmla="*/ T12 w 2491"/>
              <a:gd name="T14" fmla="+- 0 2539 1840"/>
              <a:gd name="T15" fmla="*/ 2539 h 1277"/>
              <a:gd name="T16" fmla="+- 0 8091 7135"/>
              <a:gd name="T17" fmla="*/ T16 w 2491"/>
              <a:gd name="T18" fmla="+- 0 2483 1840"/>
              <a:gd name="T19" fmla="*/ 2483 h 1277"/>
              <a:gd name="T20" fmla="+- 0 8136 7135"/>
              <a:gd name="T21" fmla="*/ T20 w 2491"/>
              <a:gd name="T22" fmla="+- 0 2416 1840"/>
              <a:gd name="T23" fmla="*/ 2416 h 1277"/>
              <a:gd name="T24" fmla="+- 0 8155 7135"/>
              <a:gd name="T25" fmla="*/ T24 w 2491"/>
              <a:gd name="T26" fmla="+- 0 2365 1840"/>
              <a:gd name="T27" fmla="*/ 2365 h 1277"/>
              <a:gd name="T28" fmla="+- 0 8165 7135"/>
              <a:gd name="T29" fmla="*/ T28 w 2491"/>
              <a:gd name="T30" fmla="+- 0 2339 1840"/>
              <a:gd name="T31" fmla="*/ 2339 h 1277"/>
              <a:gd name="T32" fmla="+- 0 8176 7135"/>
              <a:gd name="T33" fmla="*/ T32 w 2491"/>
              <a:gd name="T34" fmla="+- 0 2254 1840"/>
              <a:gd name="T35" fmla="*/ 2254 h 1277"/>
              <a:gd name="T36" fmla="+- 0 8171 7135"/>
              <a:gd name="T37" fmla="*/ T36 w 2491"/>
              <a:gd name="T38" fmla="+- 0 2187 1840"/>
              <a:gd name="T39" fmla="*/ 2187 h 1277"/>
              <a:gd name="T40" fmla="+- 0 8171 7135"/>
              <a:gd name="T41" fmla="*/ T40 w 2491"/>
              <a:gd name="T42" fmla="+- 0 2186 1840"/>
              <a:gd name="T43" fmla="*/ 2186 h 1277"/>
              <a:gd name="T44" fmla="+- 0 8155 7135"/>
              <a:gd name="T45" fmla="*/ T44 w 2491"/>
              <a:gd name="T46" fmla="+- 0 2122 1840"/>
              <a:gd name="T47" fmla="*/ 2122 h 1277"/>
              <a:gd name="T48" fmla="+- 0 8130 7135"/>
              <a:gd name="T49" fmla="*/ T48 w 2491"/>
              <a:gd name="T50" fmla="+- 0 2063 1840"/>
              <a:gd name="T51" fmla="*/ 2063 h 1277"/>
              <a:gd name="T52" fmla="+- 0 8095 7135"/>
              <a:gd name="T53" fmla="*/ T52 w 2491"/>
              <a:gd name="T54" fmla="+- 0 2008 1840"/>
              <a:gd name="T55" fmla="*/ 2008 h 1277"/>
              <a:gd name="T56" fmla="+- 0 8051 7135"/>
              <a:gd name="T57" fmla="*/ T56 w 2491"/>
              <a:gd name="T58" fmla="+- 0 1960 1840"/>
              <a:gd name="T59" fmla="*/ 1960 h 1277"/>
              <a:gd name="T60" fmla="+- 0 7998 7135"/>
              <a:gd name="T61" fmla="*/ T60 w 2491"/>
              <a:gd name="T62" fmla="+- 0 1919 1840"/>
              <a:gd name="T63" fmla="*/ 1919 h 1277"/>
              <a:gd name="T64" fmla="+- 0 7936 7135"/>
              <a:gd name="T65" fmla="*/ T64 w 2491"/>
              <a:gd name="T66" fmla="+- 0 1886 1840"/>
              <a:gd name="T67" fmla="*/ 1886 h 1277"/>
              <a:gd name="T68" fmla="+- 0 7866 7135"/>
              <a:gd name="T69" fmla="*/ T68 w 2491"/>
              <a:gd name="T70" fmla="+- 0 1861 1840"/>
              <a:gd name="T71" fmla="*/ 1861 h 1277"/>
              <a:gd name="T72" fmla="+- 0 7788 7135"/>
              <a:gd name="T73" fmla="*/ T72 w 2491"/>
              <a:gd name="T74" fmla="+- 0 1846 1840"/>
              <a:gd name="T75" fmla="*/ 1846 h 1277"/>
              <a:gd name="T76" fmla="+- 0 7729 7135"/>
              <a:gd name="T77" fmla="*/ T76 w 2491"/>
              <a:gd name="T78" fmla="+- 0 1842 1840"/>
              <a:gd name="T79" fmla="*/ 1842 h 1277"/>
              <a:gd name="T80" fmla="+- 0 7729 7135"/>
              <a:gd name="T81" fmla="*/ T80 w 2491"/>
              <a:gd name="T82" fmla="+- 0 2276 1840"/>
              <a:gd name="T83" fmla="*/ 2276 h 1277"/>
              <a:gd name="T84" fmla="+- 0 7723 7135"/>
              <a:gd name="T85" fmla="*/ T84 w 2491"/>
              <a:gd name="T86" fmla="+- 0 2308 1840"/>
              <a:gd name="T87" fmla="*/ 2308 h 1277"/>
              <a:gd name="T88" fmla="+- 0 7706 7135"/>
              <a:gd name="T89" fmla="*/ T88 w 2491"/>
              <a:gd name="T90" fmla="+- 0 2337 1840"/>
              <a:gd name="T91" fmla="*/ 2337 h 1277"/>
              <a:gd name="T92" fmla="+- 0 7677 7135"/>
              <a:gd name="T93" fmla="*/ T92 w 2491"/>
              <a:gd name="T94" fmla="+- 0 2358 1840"/>
              <a:gd name="T95" fmla="*/ 2358 h 1277"/>
              <a:gd name="T96" fmla="+- 0 7638 7135"/>
              <a:gd name="T97" fmla="*/ T96 w 2491"/>
              <a:gd name="T98" fmla="+- 0 2365 1840"/>
              <a:gd name="T99" fmla="*/ 2365 h 1277"/>
              <a:gd name="T100" fmla="+- 0 7583 7135"/>
              <a:gd name="T101" fmla="*/ T100 w 2491"/>
              <a:gd name="T102" fmla="+- 0 2365 1840"/>
              <a:gd name="T103" fmla="*/ 2365 h 1277"/>
              <a:gd name="T104" fmla="+- 0 7583 7135"/>
              <a:gd name="T105" fmla="*/ T104 w 2491"/>
              <a:gd name="T106" fmla="+- 0 2187 1840"/>
              <a:gd name="T107" fmla="*/ 2187 h 1277"/>
              <a:gd name="T108" fmla="+- 0 7638 7135"/>
              <a:gd name="T109" fmla="*/ T108 w 2491"/>
              <a:gd name="T110" fmla="+- 0 2187 1840"/>
              <a:gd name="T111" fmla="*/ 2187 h 1277"/>
              <a:gd name="T112" fmla="+- 0 7677 7135"/>
              <a:gd name="T113" fmla="*/ T112 w 2491"/>
              <a:gd name="T114" fmla="+- 0 2195 1840"/>
              <a:gd name="T115" fmla="*/ 2195 h 1277"/>
              <a:gd name="T116" fmla="+- 0 7706 7135"/>
              <a:gd name="T117" fmla="*/ T116 w 2491"/>
              <a:gd name="T118" fmla="+- 0 2215 1840"/>
              <a:gd name="T119" fmla="*/ 2215 h 1277"/>
              <a:gd name="T120" fmla="+- 0 7723 7135"/>
              <a:gd name="T121" fmla="*/ T120 w 2491"/>
              <a:gd name="T122" fmla="+- 0 2244 1840"/>
              <a:gd name="T123" fmla="*/ 2244 h 1277"/>
              <a:gd name="T124" fmla="+- 0 7729 7135"/>
              <a:gd name="T125" fmla="*/ T124 w 2491"/>
              <a:gd name="T126" fmla="+- 0 2276 1840"/>
              <a:gd name="T127" fmla="*/ 2276 h 1277"/>
              <a:gd name="T128" fmla="+- 0 7729 7135"/>
              <a:gd name="T129" fmla="*/ T128 w 2491"/>
              <a:gd name="T130" fmla="+- 0 1842 1840"/>
              <a:gd name="T131" fmla="*/ 1842 h 1277"/>
              <a:gd name="T132" fmla="+- 0 7702 7135"/>
              <a:gd name="T133" fmla="*/ T132 w 2491"/>
              <a:gd name="T134" fmla="+- 0 1840 1840"/>
              <a:gd name="T135" fmla="*/ 1840 h 1277"/>
              <a:gd name="T136" fmla="+- 0 7135 7135"/>
              <a:gd name="T137" fmla="*/ T136 w 2491"/>
              <a:gd name="T138" fmla="+- 0 1840 1840"/>
              <a:gd name="T139" fmla="*/ 1840 h 1277"/>
              <a:gd name="T140" fmla="+- 0 7135 7135"/>
              <a:gd name="T141" fmla="*/ T140 w 2491"/>
              <a:gd name="T142" fmla="+- 0 3117 1840"/>
              <a:gd name="T143" fmla="*/ 3117 h 1277"/>
              <a:gd name="T144" fmla="+- 0 7583 7135"/>
              <a:gd name="T145" fmla="*/ T144 w 2491"/>
              <a:gd name="T146" fmla="+- 0 3117 1840"/>
              <a:gd name="T147" fmla="*/ 3117 h 1277"/>
              <a:gd name="T148" fmla="+- 0 7583 7135"/>
              <a:gd name="T149" fmla="*/ T148 w 2491"/>
              <a:gd name="T150" fmla="+- 0 2705 1840"/>
              <a:gd name="T151" fmla="*/ 2705 h 1277"/>
              <a:gd name="T152" fmla="+- 0 7764 7135"/>
              <a:gd name="T153" fmla="*/ T152 w 2491"/>
              <a:gd name="T154" fmla="+- 0 3117 1840"/>
              <a:gd name="T155" fmla="*/ 3117 h 1277"/>
              <a:gd name="T156" fmla="+- 0 8265 7135"/>
              <a:gd name="T157" fmla="*/ T156 w 2491"/>
              <a:gd name="T158" fmla="+- 0 3117 1840"/>
              <a:gd name="T159" fmla="*/ 3117 h 1277"/>
              <a:gd name="T160" fmla="+- 0 9626 7135"/>
              <a:gd name="T161" fmla="*/ T160 w 2491"/>
              <a:gd name="T162" fmla="+- 0 3117 1840"/>
              <a:gd name="T163" fmla="*/ 3117 h 1277"/>
              <a:gd name="T164" fmla="+- 0 9558 7135"/>
              <a:gd name="T165" fmla="*/ T164 w 2491"/>
              <a:gd name="T166" fmla="+- 0 2922 1840"/>
              <a:gd name="T167" fmla="*/ 2922 h 1277"/>
              <a:gd name="T168" fmla="+- 0 9446 7135"/>
              <a:gd name="T169" fmla="*/ T168 w 2491"/>
              <a:gd name="T170" fmla="+- 0 2597 1840"/>
              <a:gd name="T171" fmla="*/ 2597 h 1277"/>
              <a:gd name="T172" fmla="+- 0 9355 7135"/>
              <a:gd name="T173" fmla="*/ T172 w 2491"/>
              <a:gd name="T174" fmla="+- 0 2334 1840"/>
              <a:gd name="T175" fmla="*/ 2334 h 1277"/>
              <a:gd name="T176" fmla="+- 0 9184 7135"/>
              <a:gd name="T177" fmla="*/ T176 w 2491"/>
              <a:gd name="T178" fmla="+- 0 1840 1840"/>
              <a:gd name="T179" fmla="*/ 1840 h 1277"/>
              <a:gd name="T180" fmla="+- 0 9017 7135"/>
              <a:gd name="T181" fmla="*/ T180 w 2491"/>
              <a:gd name="T182" fmla="+- 0 1840 1840"/>
              <a:gd name="T183" fmla="*/ 1840 h 1277"/>
              <a:gd name="T184" fmla="+- 0 9017 7135"/>
              <a:gd name="T185" fmla="*/ T184 w 2491"/>
              <a:gd name="T186" fmla="+- 0 2597 1840"/>
              <a:gd name="T187" fmla="*/ 2597 h 1277"/>
              <a:gd name="T188" fmla="+- 0 8873 7135"/>
              <a:gd name="T189" fmla="*/ T188 w 2491"/>
              <a:gd name="T190" fmla="+- 0 2597 1840"/>
              <a:gd name="T191" fmla="*/ 2597 h 1277"/>
              <a:gd name="T192" fmla="+- 0 8945 7135"/>
              <a:gd name="T193" fmla="*/ T192 w 2491"/>
              <a:gd name="T194" fmla="+- 0 2334 1840"/>
              <a:gd name="T195" fmla="*/ 2334 h 1277"/>
              <a:gd name="T196" fmla="+- 0 9017 7135"/>
              <a:gd name="T197" fmla="*/ T196 w 2491"/>
              <a:gd name="T198" fmla="+- 0 2597 1840"/>
              <a:gd name="T199" fmla="*/ 2597 h 1277"/>
              <a:gd name="T200" fmla="+- 0 9017 7135"/>
              <a:gd name="T201" fmla="*/ T200 w 2491"/>
              <a:gd name="T202" fmla="+- 0 1840 1840"/>
              <a:gd name="T203" fmla="*/ 1840 h 1277"/>
              <a:gd name="T204" fmla="+- 0 8728 7135"/>
              <a:gd name="T205" fmla="*/ T204 w 2491"/>
              <a:gd name="T206" fmla="+- 0 1840 1840"/>
              <a:gd name="T207" fmla="*/ 1840 h 1277"/>
              <a:gd name="T208" fmla="+- 0 8287 7135"/>
              <a:gd name="T209" fmla="*/ T208 w 2491"/>
              <a:gd name="T210" fmla="+- 0 3117 1840"/>
              <a:gd name="T211" fmla="*/ 3117 h 1277"/>
              <a:gd name="T212" fmla="+- 0 8739 7135"/>
              <a:gd name="T213" fmla="*/ T212 w 2491"/>
              <a:gd name="T214" fmla="+- 0 3117 1840"/>
              <a:gd name="T215" fmla="*/ 3117 h 1277"/>
              <a:gd name="T216" fmla="+- 0 8796 7135"/>
              <a:gd name="T217" fmla="*/ T216 w 2491"/>
              <a:gd name="T218" fmla="+- 0 2922 1840"/>
              <a:gd name="T219" fmla="*/ 2922 h 1277"/>
              <a:gd name="T220" fmla="+- 0 9095 7135"/>
              <a:gd name="T221" fmla="*/ T220 w 2491"/>
              <a:gd name="T222" fmla="+- 0 2922 1840"/>
              <a:gd name="T223" fmla="*/ 2922 h 1277"/>
              <a:gd name="T224" fmla="+- 0 9152 7135"/>
              <a:gd name="T225" fmla="*/ T224 w 2491"/>
              <a:gd name="T226" fmla="+- 0 3117 1840"/>
              <a:gd name="T227" fmla="*/ 3117 h 1277"/>
              <a:gd name="T228" fmla="+- 0 9626 7135"/>
              <a:gd name="T229" fmla="*/ T228 w 2491"/>
              <a:gd name="T230" fmla="+- 0 3117 1840"/>
              <a:gd name="T231" fmla="*/ 3117 h 127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  <a:cxn ang="0">
                <a:pos x="T205" y="T207"/>
              </a:cxn>
              <a:cxn ang="0">
                <a:pos x="T209" y="T211"/>
              </a:cxn>
              <a:cxn ang="0">
                <a:pos x="T213" y="T215"/>
              </a:cxn>
              <a:cxn ang="0">
                <a:pos x="T217" y="T219"/>
              </a:cxn>
              <a:cxn ang="0">
                <a:pos x="T221" y="T223"/>
              </a:cxn>
              <a:cxn ang="0">
                <a:pos x="T225" y="T227"/>
              </a:cxn>
              <a:cxn ang="0">
                <a:pos x="T229" y="T231"/>
              </a:cxn>
            </a:cxnLst>
            <a:rect l="0" t="0" r="r" b="b"/>
            <a:pathLst>
              <a:path w="2491" h="1277">
                <a:moveTo>
                  <a:pt x="1130" y="1277"/>
                </a:moveTo>
                <a:lnTo>
                  <a:pt x="905" y="865"/>
                </a:lnTo>
                <a:lnTo>
                  <a:pt x="839" y="742"/>
                </a:lnTo>
                <a:lnTo>
                  <a:pt x="901" y="699"/>
                </a:lnTo>
                <a:lnTo>
                  <a:pt x="956" y="643"/>
                </a:lnTo>
                <a:lnTo>
                  <a:pt x="1001" y="576"/>
                </a:lnTo>
                <a:lnTo>
                  <a:pt x="1020" y="525"/>
                </a:lnTo>
                <a:lnTo>
                  <a:pt x="1030" y="499"/>
                </a:lnTo>
                <a:lnTo>
                  <a:pt x="1041" y="414"/>
                </a:lnTo>
                <a:lnTo>
                  <a:pt x="1036" y="347"/>
                </a:lnTo>
                <a:lnTo>
                  <a:pt x="1036" y="346"/>
                </a:lnTo>
                <a:lnTo>
                  <a:pt x="1020" y="282"/>
                </a:lnTo>
                <a:lnTo>
                  <a:pt x="995" y="223"/>
                </a:lnTo>
                <a:lnTo>
                  <a:pt x="960" y="168"/>
                </a:lnTo>
                <a:lnTo>
                  <a:pt x="916" y="120"/>
                </a:lnTo>
                <a:lnTo>
                  <a:pt x="863" y="79"/>
                </a:lnTo>
                <a:lnTo>
                  <a:pt x="801" y="46"/>
                </a:lnTo>
                <a:lnTo>
                  <a:pt x="731" y="21"/>
                </a:lnTo>
                <a:lnTo>
                  <a:pt x="653" y="6"/>
                </a:lnTo>
                <a:lnTo>
                  <a:pt x="594" y="2"/>
                </a:lnTo>
                <a:lnTo>
                  <a:pt x="594" y="436"/>
                </a:lnTo>
                <a:lnTo>
                  <a:pt x="588" y="468"/>
                </a:lnTo>
                <a:lnTo>
                  <a:pt x="571" y="497"/>
                </a:lnTo>
                <a:lnTo>
                  <a:pt x="542" y="518"/>
                </a:lnTo>
                <a:lnTo>
                  <a:pt x="503" y="525"/>
                </a:lnTo>
                <a:lnTo>
                  <a:pt x="448" y="525"/>
                </a:lnTo>
                <a:lnTo>
                  <a:pt x="448" y="347"/>
                </a:lnTo>
                <a:lnTo>
                  <a:pt x="503" y="347"/>
                </a:lnTo>
                <a:lnTo>
                  <a:pt x="542" y="355"/>
                </a:lnTo>
                <a:lnTo>
                  <a:pt x="571" y="375"/>
                </a:lnTo>
                <a:lnTo>
                  <a:pt x="588" y="404"/>
                </a:lnTo>
                <a:lnTo>
                  <a:pt x="594" y="436"/>
                </a:lnTo>
                <a:lnTo>
                  <a:pt x="594" y="2"/>
                </a:lnTo>
                <a:lnTo>
                  <a:pt x="567" y="0"/>
                </a:lnTo>
                <a:lnTo>
                  <a:pt x="0" y="0"/>
                </a:lnTo>
                <a:lnTo>
                  <a:pt x="0" y="1277"/>
                </a:lnTo>
                <a:lnTo>
                  <a:pt x="448" y="1277"/>
                </a:lnTo>
                <a:lnTo>
                  <a:pt x="448" y="865"/>
                </a:lnTo>
                <a:lnTo>
                  <a:pt x="629" y="1277"/>
                </a:lnTo>
                <a:lnTo>
                  <a:pt x="1130" y="1277"/>
                </a:lnTo>
                <a:close/>
                <a:moveTo>
                  <a:pt x="2491" y="1277"/>
                </a:moveTo>
                <a:lnTo>
                  <a:pt x="2423" y="1082"/>
                </a:lnTo>
                <a:lnTo>
                  <a:pt x="2311" y="757"/>
                </a:lnTo>
                <a:lnTo>
                  <a:pt x="2220" y="494"/>
                </a:lnTo>
                <a:lnTo>
                  <a:pt x="2049" y="0"/>
                </a:lnTo>
                <a:lnTo>
                  <a:pt x="1882" y="0"/>
                </a:lnTo>
                <a:lnTo>
                  <a:pt x="1882" y="757"/>
                </a:lnTo>
                <a:lnTo>
                  <a:pt x="1738" y="757"/>
                </a:lnTo>
                <a:lnTo>
                  <a:pt x="1810" y="494"/>
                </a:lnTo>
                <a:lnTo>
                  <a:pt x="1882" y="757"/>
                </a:lnTo>
                <a:lnTo>
                  <a:pt x="1882" y="0"/>
                </a:lnTo>
                <a:lnTo>
                  <a:pt x="1593" y="0"/>
                </a:lnTo>
                <a:lnTo>
                  <a:pt x="1152" y="1277"/>
                </a:lnTo>
                <a:lnTo>
                  <a:pt x="1604" y="1277"/>
                </a:lnTo>
                <a:lnTo>
                  <a:pt x="1661" y="1082"/>
                </a:lnTo>
                <a:lnTo>
                  <a:pt x="1960" y="1082"/>
                </a:lnTo>
                <a:lnTo>
                  <a:pt x="2017" y="1277"/>
                </a:lnTo>
                <a:lnTo>
                  <a:pt x="2491" y="1277"/>
                </a:lnTo>
                <a:close/>
              </a:path>
            </a:pathLst>
          </a:custGeom>
          <a:solidFill>
            <a:srgbClr val="1456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pic>
        <p:nvPicPr>
          <p:cNvPr id="45" name="image40.png">
            <a:extLst>
              <a:ext uri="{FF2B5EF4-FFF2-40B4-BE49-F238E27FC236}">
                <a16:creationId xmlns:a16="http://schemas.microsoft.com/office/drawing/2014/main" id="{79B30FCA-F7AC-07F6-B9E8-22C1D97B3E8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97300" y="6012710"/>
            <a:ext cx="582295" cy="447675"/>
          </a:xfrm>
          <a:prstGeom prst="rect">
            <a:avLst/>
          </a:prstGeom>
        </p:spPr>
      </p:pic>
      <p:pic>
        <p:nvPicPr>
          <p:cNvPr id="46" name="image24.png">
            <a:extLst>
              <a:ext uri="{FF2B5EF4-FFF2-40B4-BE49-F238E27FC236}">
                <a16:creationId xmlns:a16="http://schemas.microsoft.com/office/drawing/2014/main" id="{AE02AFB1-3F08-DACB-D6D5-01E40E1F29C4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53740" y="5993989"/>
            <a:ext cx="327660" cy="328295"/>
          </a:xfrm>
          <a:prstGeom prst="rect">
            <a:avLst/>
          </a:prstGeom>
        </p:spPr>
      </p:pic>
      <p:cxnSp>
        <p:nvCxnSpPr>
          <p:cNvPr id="47" name="Line 123">
            <a:extLst>
              <a:ext uri="{FF2B5EF4-FFF2-40B4-BE49-F238E27FC236}">
                <a16:creationId xmlns:a16="http://schemas.microsoft.com/office/drawing/2014/main" id="{F236DECF-D38B-99BE-61B7-4C87302B3A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8725" y="5943824"/>
            <a:ext cx="0" cy="401320"/>
          </a:xfrm>
          <a:prstGeom prst="line">
            <a:avLst/>
          </a:prstGeom>
          <a:noFill/>
          <a:ln w="3556">
            <a:solidFill>
              <a:srgbClr val="6D615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8" name="image25.png">
            <a:extLst>
              <a:ext uri="{FF2B5EF4-FFF2-40B4-BE49-F238E27FC236}">
                <a16:creationId xmlns:a16="http://schemas.microsoft.com/office/drawing/2014/main" id="{7EDDC2D6-0D43-4AD3-CF3C-9F081C0C2885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31267" y="6013039"/>
            <a:ext cx="706120" cy="309245"/>
          </a:xfrm>
          <a:prstGeom prst="rect">
            <a:avLst/>
          </a:prstGeom>
        </p:spPr>
      </p:pic>
      <p:pic>
        <p:nvPicPr>
          <p:cNvPr id="49" name="image26.png">
            <a:extLst>
              <a:ext uri="{FF2B5EF4-FFF2-40B4-BE49-F238E27FC236}">
                <a16:creationId xmlns:a16="http://schemas.microsoft.com/office/drawing/2014/main" id="{477D6F87-F2B6-5ED3-5C02-FE494E1DB600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61605" y="5986369"/>
            <a:ext cx="1176655" cy="337820"/>
          </a:xfrm>
          <a:prstGeom prst="rect">
            <a:avLst/>
          </a:prstGeom>
        </p:spPr>
      </p:pic>
      <p:pic>
        <p:nvPicPr>
          <p:cNvPr id="50" name="image27.png">
            <a:extLst>
              <a:ext uri="{FF2B5EF4-FFF2-40B4-BE49-F238E27FC236}">
                <a16:creationId xmlns:a16="http://schemas.microsoft.com/office/drawing/2014/main" id="{95A33791-6DEC-2077-90AF-F0D030AC53E4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11687" y="5993989"/>
            <a:ext cx="1448435" cy="414020"/>
          </a:xfrm>
          <a:prstGeom prst="rect">
            <a:avLst/>
          </a:prstGeom>
        </p:spPr>
      </p:pic>
      <p:sp>
        <p:nvSpPr>
          <p:cNvPr id="51" name="AutoShape 91">
            <a:extLst>
              <a:ext uri="{FF2B5EF4-FFF2-40B4-BE49-F238E27FC236}">
                <a16:creationId xmlns:a16="http://schemas.microsoft.com/office/drawing/2014/main" id="{ACD1C555-1F02-3D96-3A3D-B824F69ABE29}"/>
              </a:ext>
            </a:extLst>
          </p:cNvPr>
          <p:cNvSpPr>
            <a:spLocks/>
          </p:cNvSpPr>
          <p:nvPr/>
        </p:nvSpPr>
        <p:spPr bwMode="auto">
          <a:xfrm>
            <a:off x="3265805" y="5733004"/>
            <a:ext cx="507365" cy="84455"/>
          </a:xfrm>
          <a:custGeom>
            <a:avLst/>
            <a:gdLst>
              <a:gd name="T0" fmla="+- 0 4204 4148"/>
              <a:gd name="T1" fmla="*/ T0 w 799"/>
              <a:gd name="T2" fmla="+- 0 341 270"/>
              <a:gd name="T3" fmla="*/ 341 h 133"/>
              <a:gd name="T4" fmla="+- 0 4258 4148"/>
              <a:gd name="T5" fmla="*/ T4 w 799"/>
              <a:gd name="T6" fmla="+- 0 270 270"/>
              <a:gd name="T7" fmla="*/ 270 h 133"/>
              <a:gd name="T8" fmla="+- 0 4246 4148"/>
              <a:gd name="T9" fmla="*/ T8 w 799"/>
              <a:gd name="T10" fmla="+- 0 285 270"/>
              <a:gd name="T11" fmla="*/ 285 h 133"/>
              <a:gd name="T12" fmla="+- 0 4265 4148"/>
              <a:gd name="T13" fmla="*/ T12 w 799"/>
              <a:gd name="T14" fmla="+- 0 283 270"/>
              <a:gd name="T15" fmla="*/ 283 h 133"/>
              <a:gd name="T16" fmla="+- 0 4247 4148"/>
              <a:gd name="T17" fmla="*/ T16 w 799"/>
              <a:gd name="T18" fmla="+- 0 307 270"/>
              <a:gd name="T19" fmla="*/ 307 h 133"/>
              <a:gd name="T20" fmla="+- 0 4293 4148"/>
              <a:gd name="T21" fmla="*/ T20 w 799"/>
              <a:gd name="T22" fmla="+- 0 399 270"/>
              <a:gd name="T23" fmla="*/ 399 h 133"/>
              <a:gd name="T24" fmla="+- 0 4309 4148"/>
              <a:gd name="T25" fmla="*/ T24 w 799"/>
              <a:gd name="T26" fmla="+- 0 316 270"/>
              <a:gd name="T27" fmla="*/ 316 h 133"/>
              <a:gd name="T28" fmla="+- 0 4350 4148"/>
              <a:gd name="T29" fmla="*/ T28 w 799"/>
              <a:gd name="T30" fmla="+- 0 335 270"/>
              <a:gd name="T31" fmla="*/ 335 h 133"/>
              <a:gd name="T32" fmla="+- 0 4344 4148"/>
              <a:gd name="T33" fmla="*/ T32 w 799"/>
              <a:gd name="T34" fmla="+- 0 304 270"/>
              <a:gd name="T35" fmla="*/ 304 h 133"/>
              <a:gd name="T36" fmla="+- 0 4344 4148"/>
              <a:gd name="T37" fmla="*/ T36 w 799"/>
              <a:gd name="T38" fmla="+- 0 304 270"/>
              <a:gd name="T39" fmla="*/ 304 h 133"/>
              <a:gd name="T40" fmla="+- 0 4390 4148"/>
              <a:gd name="T41" fmla="*/ T40 w 799"/>
              <a:gd name="T42" fmla="+- 0 380 270"/>
              <a:gd name="T43" fmla="*/ 380 h 133"/>
              <a:gd name="T44" fmla="+- 0 4449 4148"/>
              <a:gd name="T45" fmla="*/ T44 w 799"/>
              <a:gd name="T46" fmla="+- 0 391 270"/>
              <a:gd name="T47" fmla="*/ 391 h 133"/>
              <a:gd name="T48" fmla="+- 0 4405 4148"/>
              <a:gd name="T49" fmla="*/ T48 w 799"/>
              <a:gd name="T50" fmla="+- 0 376 270"/>
              <a:gd name="T51" fmla="*/ 376 h 133"/>
              <a:gd name="T52" fmla="+- 0 4464 4148"/>
              <a:gd name="T53" fmla="*/ T52 w 799"/>
              <a:gd name="T54" fmla="+- 0 346 270"/>
              <a:gd name="T55" fmla="*/ 346 h 133"/>
              <a:gd name="T56" fmla="+- 0 4449 4148"/>
              <a:gd name="T57" fmla="*/ T56 w 799"/>
              <a:gd name="T58" fmla="+- 0 399 270"/>
              <a:gd name="T59" fmla="*/ 399 h 133"/>
              <a:gd name="T60" fmla="+- 0 4449 4148"/>
              <a:gd name="T61" fmla="*/ T60 w 799"/>
              <a:gd name="T62" fmla="+- 0 359 270"/>
              <a:gd name="T63" fmla="*/ 359 h 133"/>
              <a:gd name="T64" fmla="+- 0 4459 4148"/>
              <a:gd name="T65" fmla="*/ T64 w 799"/>
              <a:gd name="T66" fmla="+- 0 318 270"/>
              <a:gd name="T67" fmla="*/ 318 h 133"/>
              <a:gd name="T68" fmla="+- 0 4464 4148"/>
              <a:gd name="T69" fmla="*/ T68 w 799"/>
              <a:gd name="T70" fmla="+- 0 346 270"/>
              <a:gd name="T71" fmla="*/ 346 h 133"/>
              <a:gd name="T72" fmla="+- 0 4407 4148"/>
              <a:gd name="T73" fmla="*/ T72 w 799"/>
              <a:gd name="T74" fmla="+- 0 308 270"/>
              <a:gd name="T75" fmla="*/ 308 h 133"/>
              <a:gd name="T76" fmla="+- 0 4455 4148"/>
              <a:gd name="T77" fmla="*/ T76 w 799"/>
              <a:gd name="T78" fmla="+- 0 313 270"/>
              <a:gd name="T79" fmla="*/ 313 h 133"/>
              <a:gd name="T80" fmla="+- 0 4507 4148"/>
              <a:gd name="T81" fmla="*/ T80 w 799"/>
              <a:gd name="T82" fmla="+- 0 399 270"/>
              <a:gd name="T83" fmla="*/ 399 h 133"/>
              <a:gd name="T84" fmla="+- 0 4507 4148"/>
              <a:gd name="T85" fmla="*/ T84 w 799"/>
              <a:gd name="T86" fmla="+- 0 307 270"/>
              <a:gd name="T87" fmla="*/ 307 h 133"/>
              <a:gd name="T88" fmla="+- 0 4548 4148"/>
              <a:gd name="T89" fmla="*/ T88 w 799"/>
              <a:gd name="T90" fmla="+- 0 399 270"/>
              <a:gd name="T91" fmla="*/ 399 h 133"/>
              <a:gd name="T92" fmla="+- 0 4520 4148"/>
              <a:gd name="T93" fmla="*/ T92 w 799"/>
              <a:gd name="T94" fmla="+- 0 304 270"/>
              <a:gd name="T95" fmla="*/ 304 h 133"/>
              <a:gd name="T96" fmla="+- 0 4644 4148"/>
              <a:gd name="T97" fmla="*/ T96 w 799"/>
              <a:gd name="T98" fmla="+- 0 304 270"/>
              <a:gd name="T99" fmla="*/ 304 h 133"/>
              <a:gd name="T100" fmla="+- 0 4591 4148"/>
              <a:gd name="T101" fmla="*/ T100 w 799"/>
              <a:gd name="T102" fmla="+- 0 380 270"/>
              <a:gd name="T103" fmla="*/ 380 h 133"/>
              <a:gd name="T104" fmla="+- 0 4657 4148"/>
              <a:gd name="T105" fmla="*/ T104 w 799"/>
              <a:gd name="T106" fmla="+- 0 387 270"/>
              <a:gd name="T107" fmla="*/ 387 h 133"/>
              <a:gd name="T108" fmla="+- 0 4604 4148"/>
              <a:gd name="T109" fmla="*/ T108 w 799"/>
              <a:gd name="T110" fmla="+- 0 342 270"/>
              <a:gd name="T111" fmla="*/ 342 h 133"/>
              <a:gd name="T112" fmla="+- 0 4644 4148"/>
              <a:gd name="T113" fmla="*/ T112 w 799"/>
              <a:gd name="T114" fmla="+- 0 304 270"/>
              <a:gd name="T115" fmla="*/ 304 h 133"/>
              <a:gd name="T116" fmla="+- 0 4660 4148"/>
              <a:gd name="T117" fmla="*/ T116 w 799"/>
              <a:gd name="T118" fmla="+- 0 378 270"/>
              <a:gd name="T119" fmla="*/ 378 h 133"/>
              <a:gd name="T120" fmla="+- 0 4660 4148"/>
              <a:gd name="T121" fmla="*/ T120 w 799"/>
              <a:gd name="T122" fmla="+- 0 326 270"/>
              <a:gd name="T123" fmla="*/ 326 h 133"/>
              <a:gd name="T124" fmla="+- 0 4682 4148"/>
              <a:gd name="T125" fmla="*/ T124 w 799"/>
              <a:gd name="T126" fmla="+- 0 277 270"/>
              <a:gd name="T127" fmla="*/ 277 h 133"/>
              <a:gd name="T128" fmla="+- 0 4697 4148"/>
              <a:gd name="T129" fmla="*/ T128 w 799"/>
              <a:gd name="T130" fmla="+- 0 289 270"/>
              <a:gd name="T131" fmla="*/ 289 h 133"/>
              <a:gd name="T132" fmla="+- 0 4695 4148"/>
              <a:gd name="T133" fmla="*/ T132 w 799"/>
              <a:gd name="T134" fmla="+- 0 270 270"/>
              <a:gd name="T135" fmla="*/ 270 h 133"/>
              <a:gd name="T136" fmla="+- 0 4768 4148"/>
              <a:gd name="T137" fmla="*/ T136 w 799"/>
              <a:gd name="T138" fmla="+- 0 340 270"/>
              <a:gd name="T139" fmla="*/ 340 h 133"/>
              <a:gd name="T140" fmla="+- 0 4728 4148"/>
              <a:gd name="T141" fmla="*/ T140 w 799"/>
              <a:gd name="T142" fmla="+- 0 388 270"/>
              <a:gd name="T143" fmla="*/ 388 h 133"/>
              <a:gd name="T144" fmla="+- 0 4798 4148"/>
              <a:gd name="T145" fmla="*/ T144 w 799"/>
              <a:gd name="T146" fmla="+- 0 391 270"/>
              <a:gd name="T147" fmla="*/ 391 h 133"/>
              <a:gd name="T148" fmla="+- 0 4740 4148"/>
              <a:gd name="T149" fmla="*/ T148 w 799"/>
              <a:gd name="T150" fmla="+- 0 376 270"/>
              <a:gd name="T151" fmla="*/ 376 h 133"/>
              <a:gd name="T152" fmla="+- 0 4798 4148"/>
              <a:gd name="T153" fmla="*/ T152 w 799"/>
              <a:gd name="T154" fmla="+- 0 346 270"/>
              <a:gd name="T155" fmla="*/ 346 h 133"/>
              <a:gd name="T156" fmla="+- 0 4783 4148"/>
              <a:gd name="T157" fmla="*/ T156 w 799"/>
              <a:gd name="T158" fmla="+- 0 399 270"/>
              <a:gd name="T159" fmla="*/ 399 h 133"/>
              <a:gd name="T160" fmla="+- 0 4783 4148"/>
              <a:gd name="T161" fmla="*/ T160 w 799"/>
              <a:gd name="T162" fmla="+- 0 359 270"/>
              <a:gd name="T163" fmla="*/ 359 h 133"/>
              <a:gd name="T164" fmla="+- 0 4793 4148"/>
              <a:gd name="T165" fmla="*/ T164 w 799"/>
              <a:gd name="T166" fmla="+- 0 318 270"/>
              <a:gd name="T167" fmla="*/ 318 h 133"/>
              <a:gd name="T168" fmla="+- 0 4798 4148"/>
              <a:gd name="T169" fmla="*/ T168 w 799"/>
              <a:gd name="T170" fmla="+- 0 346 270"/>
              <a:gd name="T171" fmla="*/ 346 h 133"/>
              <a:gd name="T172" fmla="+- 0 4742 4148"/>
              <a:gd name="T173" fmla="*/ T172 w 799"/>
              <a:gd name="T174" fmla="+- 0 308 270"/>
              <a:gd name="T175" fmla="*/ 308 h 133"/>
              <a:gd name="T176" fmla="+- 0 4790 4148"/>
              <a:gd name="T177" fmla="*/ T176 w 799"/>
              <a:gd name="T178" fmla="+- 0 313 270"/>
              <a:gd name="T179" fmla="*/ 313 h 133"/>
              <a:gd name="T180" fmla="+- 0 4842 4148"/>
              <a:gd name="T181" fmla="*/ T180 w 799"/>
              <a:gd name="T182" fmla="+- 0 399 270"/>
              <a:gd name="T183" fmla="*/ 399 h 133"/>
              <a:gd name="T184" fmla="+- 0 4842 4148"/>
              <a:gd name="T185" fmla="*/ T184 w 799"/>
              <a:gd name="T186" fmla="+- 0 307 270"/>
              <a:gd name="T187" fmla="*/ 307 h 133"/>
              <a:gd name="T188" fmla="+- 0 4883 4148"/>
              <a:gd name="T189" fmla="*/ T188 w 799"/>
              <a:gd name="T190" fmla="+- 0 399 270"/>
              <a:gd name="T191" fmla="*/ 399 h 133"/>
              <a:gd name="T192" fmla="+- 0 4855 4148"/>
              <a:gd name="T193" fmla="*/ T192 w 799"/>
              <a:gd name="T194" fmla="+- 0 304 270"/>
              <a:gd name="T195" fmla="*/ 304 h 133"/>
              <a:gd name="T196" fmla="+- 0 4937 4148"/>
              <a:gd name="T197" fmla="*/ T196 w 799"/>
              <a:gd name="T198" fmla="+- 0 312 270"/>
              <a:gd name="T199" fmla="*/ 312 h 133"/>
              <a:gd name="T200" fmla="+- 0 4922 4148"/>
              <a:gd name="T201" fmla="*/ T200 w 799"/>
              <a:gd name="T202" fmla="+- 0 330 270"/>
              <a:gd name="T203" fmla="*/ 330 h 133"/>
              <a:gd name="T204" fmla="+- 0 4946 4148"/>
              <a:gd name="T205" fmla="*/ T204 w 799"/>
              <a:gd name="T206" fmla="+- 0 327 270"/>
              <a:gd name="T207" fmla="*/ 327 h 133"/>
              <a:gd name="T208" fmla="+- 0 4930 4148"/>
              <a:gd name="T209" fmla="*/ T208 w 799"/>
              <a:gd name="T210" fmla="+- 0 377 270"/>
              <a:gd name="T211" fmla="*/ 377 h 133"/>
              <a:gd name="T212" fmla="+- 0 4927 4148"/>
              <a:gd name="T213" fmla="*/ T212 w 799"/>
              <a:gd name="T214" fmla="+- 0 401 270"/>
              <a:gd name="T215" fmla="*/ 401 h 133"/>
              <a:gd name="T216" fmla="+- 0 4946 4148"/>
              <a:gd name="T217" fmla="*/ T216 w 799"/>
              <a:gd name="T218" fmla="+- 0 386 270"/>
              <a:gd name="T219" fmla="*/ 386 h 13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  <a:cxn ang="0">
                <a:pos x="T205" y="T207"/>
              </a:cxn>
              <a:cxn ang="0">
                <a:pos x="T209" y="T211"/>
              </a:cxn>
              <a:cxn ang="0">
                <a:pos x="T213" y="T215"/>
              </a:cxn>
              <a:cxn ang="0">
                <a:pos x="T217" y="T219"/>
              </a:cxn>
            </a:cxnLst>
            <a:rect l="0" t="0" r="r" b="b"/>
            <a:pathLst>
              <a:path w="799" h="133">
                <a:moveTo>
                  <a:pt x="76" y="2"/>
                </a:moveTo>
                <a:lnTo>
                  <a:pt x="0" y="2"/>
                </a:lnTo>
                <a:lnTo>
                  <a:pt x="0" y="129"/>
                </a:lnTo>
                <a:lnTo>
                  <a:pt x="16" y="129"/>
                </a:lnTo>
                <a:lnTo>
                  <a:pt x="16" y="71"/>
                </a:lnTo>
                <a:lnTo>
                  <a:pt x="56" y="71"/>
                </a:lnTo>
                <a:lnTo>
                  <a:pt x="56" y="56"/>
                </a:lnTo>
                <a:lnTo>
                  <a:pt x="16" y="56"/>
                </a:lnTo>
                <a:lnTo>
                  <a:pt x="16" y="17"/>
                </a:lnTo>
                <a:lnTo>
                  <a:pt x="76" y="17"/>
                </a:lnTo>
                <a:lnTo>
                  <a:pt x="76" y="2"/>
                </a:lnTo>
                <a:close/>
                <a:moveTo>
                  <a:pt x="110" y="0"/>
                </a:moveTo>
                <a:lnTo>
                  <a:pt x="104" y="0"/>
                </a:lnTo>
                <a:lnTo>
                  <a:pt x="102" y="1"/>
                </a:lnTo>
                <a:lnTo>
                  <a:pt x="98" y="5"/>
                </a:lnTo>
                <a:lnTo>
                  <a:pt x="97" y="7"/>
                </a:lnTo>
                <a:lnTo>
                  <a:pt x="97" y="13"/>
                </a:lnTo>
                <a:lnTo>
                  <a:pt x="98" y="15"/>
                </a:lnTo>
                <a:lnTo>
                  <a:pt x="102" y="19"/>
                </a:lnTo>
                <a:lnTo>
                  <a:pt x="104" y="20"/>
                </a:lnTo>
                <a:lnTo>
                  <a:pt x="110" y="20"/>
                </a:lnTo>
                <a:lnTo>
                  <a:pt x="112" y="19"/>
                </a:lnTo>
                <a:lnTo>
                  <a:pt x="116" y="15"/>
                </a:lnTo>
                <a:lnTo>
                  <a:pt x="117" y="13"/>
                </a:lnTo>
                <a:lnTo>
                  <a:pt x="117" y="7"/>
                </a:lnTo>
                <a:lnTo>
                  <a:pt x="116" y="5"/>
                </a:lnTo>
                <a:lnTo>
                  <a:pt x="112" y="1"/>
                </a:lnTo>
                <a:lnTo>
                  <a:pt x="110" y="0"/>
                </a:lnTo>
                <a:close/>
                <a:moveTo>
                  <a:pt x="115" y="37"/>
                </a:moveTo>
                <a:lnTo>
                  <a:pt x="99" y="37"/>
                </a:lnTo>
                <a:lnTo>
                  <a:pt x="99" y="129"/>
                </a:lnTo>
                <a:lnTo>
                  <a:pt x="115" y="129"/>
                </a:lnTo>
                <a:lnTo>
                  <a:pt x="115" y="37"/>
                </a:lnTo>
                <a:close/>
                <a:moveTo>
                  <a:pt x="161" y="37"/>
                </a:moveTo>
                <a:lnTo>
                  <a:pt x="145" y="37"/>
                </a:lnTo>
                <a:lnTo>
                  <a:pt x="145" y="129"/>
                </a:lnTo>
                <a:lnTo>
                  <a:pt x="161" y="129"/>
                </a:lnTo>
                <a:lnTo>
                  <a:pt x="161" y="57"/>
                </a:lnTo>
                <a:lnTo>
                  <a:pt x="168" y="49"/>
                </a:lnTo>
                <a:lnTo>
                  <a:pt x="214" y="49"/>
                </a:lnTo>
                <a:lnTo>
                  <a:pt x="211" y="46"/>
                </a:lnTo>
                <a:lnTo>
                  <a:pt x="161" y="46"/>
                </a:lnTo>
                <a:lnTo>
                  <a:pt x="161" y="37"/>
                </a:lnTo>
                <a:close/>
                <a:moveTo>
                  <a:pt x="214" y="49"/>
                </a:moveTo>
                <a:lnTo>
                  <a:pt x="189" y="49"/>
                </a:lnTo>
                <a:lnTo>
                  <a:pt x="194" y="51"/>
                </a:lnTo>
                <a:lnTo>
                  <a:pt x="201" y="59"/>
                </a:lnTo>
                <a:lnTo>
                  <a:pt x="202" y="65"/>
                </a:lnTo>
                <a:lnTo>
                  <a:pt x="202" y="129"/>
                </a:lnTo>
                <a:lnTo>
                  <a:pt x="218" y="129"/>
                </a:lnTo>
                <a:lnTo>
                  <a:pt x="218" y="61"/>
                </a:lnTo>
                <a:lnTo>
                  <a:pt x="215" y="51"/>
                </a:lnTo>
                <a:lnTo>
                  <a:pt x="214" y="49"/>
                </a:lnTo>
                <a:close/>
                <a:moveTo>
                  <a:pt x="196" y="34"/>
                </a:moveTo>
                <a:lnTo>
                  <a:pt x="175" y="34"/>
                </a:lnTo>
                <a:lnTo>
                  <a:pt x="167" y="38"/>
                </a:lnTo>
                <a:lnTo>
                  <a:pt x="161" y="46"/>
                </a:lnTo>
                <a:lnTo>
                  <a:pt x="211" y="46"/>
                </a:lnTo>
                <a:lnTo>
                  <a:pt x="204" y="38"/>
                </a:lnTo>
                <a:lnTo>
                  <a:pt x="196" y="34"/>
                </a:lnTo>
                <a:close/>
                <a:moveTo>
                  <a:pt x="286" y="70"/>
                </a:moveTo>
                <a:lnTo>
                  <a:pt x="267" y="70"/>
                </a:lnTo>
                <a:lnTo>
                  <a:pt x="259" y="72"/>
                </a:lnTo>
                <a:lnTo>
                  <a:pt x="245" y="83"/>
                </a:lnTo>
                <a:lnTo>
                  <a:pt x="242" y="90"/>
                </a:lnTo>
                <a:lnTo>
                  <a:pt x="242" y="110"/>
                </a:lnTo>
                <a:lnTo>
                  <a:pt x="245" y="118"/>
                </a:lnTo>
                <a:lnTo>
                  <a:pt x="257" y="129"/>
                </a:lnTo>
                <a:lnTo>
                  <a:pt x="265" y="132"/>
                </a:lnTo>
                <a:lnTo>
                  <a:pt x="284" y="132"/>
                </a:lnTo>
                <a:lnTo>
                  <a:pt x="293" y="128"/>
                </a:lnTo>
                <a:lnTo>
                  <a:pt x="301" y="121"/>
                </a:lnTo>
                <a:lnTo>
                  <a:pt x="316" y="121"/>
                </a:lnTo>
                <a:lnTo>
                  <a:pt x="316" y="118"/>
                </a:lnTo>
                <a:lnTo>
                  <a:pt x="270" y="118"/>
                </a:lnTo>
                <a:lnTo>
                  <a:pt x="266" y="116"/>
                </a:lnTo>
                <a:lnTo>
                  <a:pt x="259" y="110"/>
                </a:lnTo>
                <a:lnTo>
                  <a:pt x="257" y="106"/>
                </a:lnTo>
                <a:lnTo>
                  <a:pt x="257" y="95"/>
                </a:lnTo>
                <a:lnTo>
                  <a:pt x="259" y="91"/>
                </a:lnTo>
                <a:lnTo>
                  <a:pt x="267" y="85"/>
                </a:lnTo>
                <a:lnTo>
                  <a:pt x="272" y="83"/>
                </a:lnTo>
                <a:lnTo>
                  <a:pt x="316" y="83"/>
                </a:lnTo>
                <a:lnTo>
                  <a:pt x="316" y="76"/>
                </a:lnTo>
                <a:lnTo>
                  <a:pt x="301" y="76"/>
                </a:lnTo>
                <a:lnTo>
                  <a:pt x="294" y="72"/>
                </a:lnTo>
                <a:lnTo>
                  <a:pt x="286" y="70"/>
                </a:lnTo>
                <a:close/>
                <a:moveTo>
                  <a:pt x="316" y="121"/>
                </a:moveTo>
                <a:lnTo>
                  <a:pt x="301" y="121"/>
                </a:lnTo>
                <a:lnTo>
                  <a:pt x="301" y="129"/>
                </a:lnTo>
                <a:lnTo>
                  <a:pt x="316" y="129"/>
                </a:lnTo>
                <a:lnTo>
                  <a:pt x="316" y="121"/>
                </a:lnTo>
                <a:close/>
                <a:moveTo>
                  <a:pt x="316" y="83"/>
                </a:moveTo>
                <a:lnTo>
                  <a:pt x="287" y="83"/>
                </a:lnTo>
                <a:lnTo>
                  <a:pt x="294" y="85"/>
                </a:lnTo>
                <a:lnTo>
                  <a:pt x="301" y="89"/>
                </a:lnTo>
                <a:lnTo>
                  <a:pt x="301" y="106"/>
                </a:lnTo>
                <a:lnTo>
                  <a:pt x="294" y="114"/>
                </a:lnTo>
                <a:lnTo>
                  <a:pt x="286" y="118"/>
                </a:lnTo>
                <a:lnTo>
                  <a:pt x="316" y="118"/>
                </a:lnTo>
                <a:lnTo>
                  <a:pt x="316" y="83"/>
                </a:lnTo>
                <a:close/>
                <a:moveTo>
                  <a:pt x="311" y="48"/>
                </a:moveTo>
                <a:lnTo>
                  <a:pt x="287" y="48"/>
                </a:lnTo>
                <a:lnTo>
                  <a:pt x="292" y="50"/>
                </a:lnTo>
                <a:lnTo>
                  <a:pt x="299" y="56"/>
                </a:lnTo>
                <a:lnTo>
                  <a:pt x="301" y="61"/>
                </a:lnTo>
                <a:lnTo>
                  <a:pt x="301" y="76"/>
                </a:lnTo>
                <a:lnTo>
                  <a:pt x="316" y="76"/>
                </a:lnTo>
                <a:lnTo>
                  <a:pt x="316" y="68"/>
                </a:lnTo>
                <a:lnTo>
                  <a:pt x="314" y="53"/>
                </a:lnTo>
                <a:lnTo>
                  <a:pt x="311" y="48"/>
                </a:lnTo>
                <a:close/>
                <a:moveTo>
                  <a:pt x="283" y="34"/>
                </a:moveTo>
                <a:lnTo>
                  <a:pt x="270" y="34"/>
                </a:lnTo>
                <a:lnTo>
                  <a:pt x="259" y="38"/>
                </a:lnTo>
                <a:lnTo>
                  <a:pt x="249" y="44"/>
                </a:lnTo>
                <a:lnTo>
                  <a:pt x="253" y="57"/>
                </a:lnTo>
                <a:lnTo>
                  <a:pt x="262" y="51"/>
                </a:lnTo>
                <a:lnTo>
                  <a:pt x="271" y="48"/>
                </a:lnTo>
                <a:lnTo>
                  <a:pt x="311" y="48"/>
                </a:lnTo>
                <a:lnTo>
                  <a:pt x="307" y="43"/>
                </a:lnTo>
                <a:lnTo>
                  <a:pt x="297" y="37"/>
                </a:lnTo>
                <a:lnTo>
                  <a:pt x="283" y="34"/>
                </a:lnTo>
                <a:close/>
                <a:moveTo>
                  <a:pt x="359" y="37"/>
                </a:moveTo>
                <a:lnTo>
                  <a:pt x="343" y="37"/>
                </a:lnTo>
                <a:lnTo>
                  <a:pt x="343" y="129"/>
                </a:lnTo>
                <a:lnTo>
                  <a:pt x="359" y="129"/>
                </a:lnTo>
                <a:lnTo>
                  <a:pt x="359" y="57"/>
                </a:lnTo>
                <a:lnTo>
                  <a:pt x="366" y="49"/>
                </a:lnTo>
                <a:lnTo>
                  <a:pt x="412" y="49"/>
                </a:lnTo>
                <a:lnTo>
                  <a:pt x="409" y="46"/>
                </a:lnTo>
                <a:lnTo>
                  <a:pt x="359" y="46"/>
                </a:lnTo>
                <a:lnTo>
                  <a:pt x="359" y="37"/>
                </a:lnTo>
                <a:close/>
                <a:moveTo>
                  <a:pt x="412" y="49"/>
                </a:moveTo>
                <a:lnTo>
                  <a:pt x="386" y="49"/>
                </a:lnTo>
                <a:lnTo>
                  <a:pt x="391" y="51"/>
                </a:lnTo>
                <a:lnTo>
                  <a:pt x="398" y="59"/>
                </a:lnTo>
                <a:lnTo>
                  <a:pt x="400" y="65"/>
                </a:lnTo>
                <a:lnTo>
                  <a:pt x="400" y="129"/>
                </a:lnTo>
                <a:lnTo>
                  <a:pt x="416" y="129"/>
                </a:lnTo>
                <a:lnTo>
                  <a:pt x="416" y="61"/>
                </a:lnTo>
                <a:lnTo>
                  <a:pt x="413" y="51"/>
                </a:lnTo>
                <a:lnTo>
                  <a:pt x="412" y="49"/>
                </a:lnTo>
                <a:close/>
                <a:moveTo>
                  <a:pt x="394" y="34"/>
                </a:moveTo>
                <a:lnTo>
                  <a:pt x="372" y="34"/>
                </a:lnTo>
                <a:lnTo>
                  <a:pt x="365" y="38"/>
                </a:lnTo>
                <a:lnTo>
                  <a:pt x="359" y="46"/>
                </a:lnTo>
                <a:lnTo>
                  <a:pt x="409" y="46"/>
                </a:lnTo>
                <a:lnTo>
                  <a:pt x="402" y="38"/>
                </a:lnTo>
                <a:lnTo>
                  <a:pt x="394" y="34"/>
                </a:lnTo>
                <a:close/>
                <a:moveTo>
                  <a:pt x="496" y="34"/>
                </a:moveTo>
                <a:lnTo>
                  <a:pt x="467" y="34"/>
                </a:lnTo>
                <a:lnTo>
                  <a:pt x="457" y="39"/>
                </a:lnTo>
                <a:lnTo>
                  <a:pt x="443" y="56"/>
                </a:lnTo>
                <a:lnTo>
                  <a:pt x="440" y="68"/>
                </a:lnTo>
                <a:lnTo>
                  <a:pt x="440" y="98"/>
                </a:lnTo>
                <a:lnTo>
                  <a:pt x="443" y="110"/>
                </a:lnTo>
                <a:lnTo>
                  <a:pt x="457" y="127"/>
                </a:lnTo>
                <a:lnTo>
                  <a:pt x="466" y="132"/>
                </a:lnTo>
                <a:lnTo>
                  <a:pt x="487" y="132"/>
                </a:lnTo>
                <a:lnTo>
                  <a:pt x="494" y="130"/>
                </a:lnTo>
                <a:lnTo>
                  <a:pt x="506" y="121"/>
                </a:lnTo>
                <a:lnTo>
                  <a:pt x="509" y="117"/>
                </a:lnTo>
                <a:lnTo>
                  <a:pt x="471" y="117"/>
                </a:lnTo>
                <a:lnTo>
                  <a:pt x="466" y="114"/>
                </a:lnTo>
                <a:lnTo>
                  <a:pt x="462" y="108"/>
                </a:lnTo>
                <a:lnTo>
                  <a:pt x="458" y="102"/>
                </a:lnTo>
                <a:lnTo>
                  <a:pt x="456" y="94"/>
                </a:lnTo>
                <a:lnTo>
                  <a:pt x="456" y="72"/>
                </a:lnTo>
                <a:lnTo>
                  <a:pt x="458" y="64"/>
                </a:lnTo>
                <a:lnTo>
                  <a:pt x="466" y="52"/>
                </a:lnTo>
                <a:lnTo>
                  <a:pt x="471" y="49"/>
                </a:lnTo>
                <a:lnTo>
                  <a:pt x="509" y="49"/>
                </a:lnTo>
                <a:lnTo>
                  <a:pt x="506" y="42"/>
                </a:lnTo>
                <a:lnTo>
                  <a:pt x="496" y="34"/>
                </a:lnTo>
                <a:close/>
                <a:moveTo>
                  <a:pt x="498" y="103"/>
                </a:moveTo>
                <a:lnTo>
                  <a:pt x="495" y="112"/>
                </a:lnTo>
                <a:lnTo>
                  <a:pt x="488" y="117"/>
                </a:lnTo>
                <a:lnTo>
                  <a:pt x="509" y="117"/>
                </a:lnTo>
                <a:lnTo>
                  <a:pt x="510" y="115"/>
                </a:lnTo>
                <a:lnTo>
                  <a:pt x="512" y="108"/>
                </a:lnTo>
                <a:lnTo>
                  <a:pt x="498" y="103"/>
                </a:lnTo>
                <a:close/>
                <a:moveTo>
                  <a:pt x="509" y="49"/>
                </a:moveTo>
                <a:lnTo>
                  <a:pt x="488" y="49"/>
                </a:lnTo>
                <a:lnTo>
                  <a:pt x="494" y="53"/>
                </a:lnTo>
                <a:lnTo>
                  <a:pt x="497" y="61"/>
                </a:lnTo>
                <a:lnTo>
                  <a:pt x="512" y="56"/>
                </a:lnTo>
                <a:lnTo>
                  <a:pt x="509" y="49"/>
                </a:lnTo>
                <a:close/>
                <a:moveTo>
                  <a:pt x="547" y="0"/>
                </a:moveTo>
                <a:lnTo>
                  <a:pt x="541" y="0"/>
                </a:lnTo>
                <a:lnTo>
                  <a:pt x="539" y="1"/>
                </a:lnTo>
                <a:lnTo>
                  <a:pt x="535" y="5"/>
                </a:lnTo>
                <a:lnTo>
                  <a:pt x="534" y="7"/>
                </a:lnTo>
                <a:lnTo>
                  <a:pt x="534" y="13"/>
                </a:lnTo>
                <a:lnTo>
                  <a:pt x="535" y="15"/>
                </a:lnTo>
                <a:lnTo>
                  <a:pt x="539" y="19"/>
                </a:lnTo>
                <a:lnTo>
                  <a:pt x="541" y="20"/>
                </a:lnTo>
                <a:lnTo>
                  <a:pt x="547" y="20"/>
                </a:lnTo>
                <a:lnTo>
                  <a:pt x="549" y="19"/>
                </a:lnTo>
                <a:lnTo>
                  <a:pt x="553" y="15"/>
                </a:lnTo>
                <a:lnTo>
                  <a:pt x="554" y="13"/>
                </a:lnTo>
                <a:lnTo>
                  <a:pt x="554" y="7"/>
                </a:lnTo>
                <a:lnTo>
                  <a:pt x="553" y="5"/>
                </a:lnTo>
                <a:lnTo>
                  <a:pt x="549" y="1"/>
                </a:lnTo>
                <a:lnTo>
                  <a:pt x="547" y="0"/>
                </a:lnTo>
                <a:close/>
                <a:moveTo>
                  <a:pt x="552" y="37"/>
                </a:moveTo>
                <a:lnTo>
                  <a:pt x="536" y="37"/>
                </a:lnTo>
                <a:lnTo>
                  <a:pt x="536" y="129"/>
                </a:lnTo>
                <a:lnTo>
                  <a:pt x="552" y="129"/>
                </a:lnTo>
                <a:lnTo>
                  <a:pt x="552" y="37"/>
                </a:lnTo>
                <a:close/>
                <a:moveTo>
                  <a:pt x="620" y="70"/>
                </a:moveTo>
                <a:lnTo>
                  <a:pt x="602" y="70"/>
                </a:lnTo>
                <a:lnTo>
                  <a:pt x="593" y="72"/>
                </a:lnTo>
                <a:lnTo>
                  <a:pt x="580" y="83"/>
                </a:lnTo>
                <a:lnTo>
                  <a:pt x="577" y="90"/>
                </a:lnTo>
                <a:lnTo>
                  <a:pt x="577" y="110"/>
                </a:lnTo>
                <a:lnTo>
                  <a:pt x="580" y="118"/>
                </a:lnTo>
                <a:lnTo>
                  <a:pt x="591" y="129"/>
                </a:lnTo>
                <a:lnTo>
                  <a:pt x="599" y="132"/>
                </a:lnTo>
                <a:lnTo>
                  <a:pt x="619" y="132"/>
                </a:lnTo>
                <a:lnTo>
                  <a:pt x="628" y="128"/>
                </a:lnTo>
                <a:lnTo>
                  <a:pt x="635" y="121"/>
                </a:lnTo>
                <a:lnTo>
                  <a:pt x="650" y="121"/>
                </a:lnTo>
                <a:lnTo>
                  <a:pt x="650" y="118"/>
                </a:lnTo>
                <a:lnTo>
                  <a:pt x="605" y="118"/>
                </a:lnTo>
                <a:lnTo>
                  <a:pt x="600" y="116"/>
                </a:lnTo>
                <a:lnTo>
                  <a:pt x="597" y="113"/>
                </a:lnTo>
                <a:lnTo>
                  <a:pt x="593" y="110"/>
                </a:lnTo>
                <a:lnTo>
                  <a:pt x="592" y="106"/>
                </a:lnTo>
                <a:lnTo>
                  <a:pt x="592" y="95"/>
                </a:lnTo>
                <a:lnTo>
                  <a:pt x="594" y="91"/>
                </a:lnTo>
                <a:lnTo>
                  <a:pt x="602" y="85"/>
                </a:lnTo>
                <a:lnTo>
                  <a:pt x="607" y="83"/>
                </a:lnTo>
                <a:lnTo>
                  <a:pt x="650" y="83"/>
                </a:lnTo>
                <a:lnTo>
                  <a:pt x="650" y="76"/>
                </a:lnTo>
                <a:lnTo>
                  <a:pt x="635" y="76"/>
                </a:lnTo>
                <a:lnTo>
                  <a:pt x="628" y="72"/>
                </a:lnTo>
                <a:lnTo>
                  <a:pt x="620" y="70"/>
                </a:lnTo>
                <a:close/>
                <a:moveTo>
                  <a:pt x="650" y="121"/>
                </a:moveTo>
                <a:lnTo>
                  <a:pt x="635" y="121"/>
                </a:lnTo>
                <a:lnTo>
                  <a:pt x="635" y="129"/>
                </a:lnTo>
                <a:lnTo>
                  <a:pt x="650" y="129"/>
                </a:lnTo>
                <a:lnTo>
                  <a:pt x="650" y="121"/>
                </a:lnTo>
                <a:close/>
                <a:moveTo>
                  <a:pt x="650" y="83"/>
                </a:moveTo>
                <a:lnTo>
                  <a:pt x="622" y="83"/>
                </a:lnTo>
                <a:lnTo>
                  <a:pt x="629" y="85"/>
                </a:lnTo>
                <a:lnTo>
                  <a:pt x="635" y="89"/>
                </a:lnTo>
                <a:lnTo>
                  <a:pt x="635" y="106"/>
                </a:lnTo>
                <a:lnTo>
                  <a:pt x="629" y="114"/>
                </a:lnTo>
                <a:lnTo>
                  <a:pt x="621" y="118"/>
                </a:lnTo>
                <a:lnTo>
                  <a:pt x="650" y="118"/>
                </a:lnTo>
                <a:lnTo>
                  <a:pt x="650" y="83"/>
                </a:lnTo>
                <a:close/>
                <a:moveTo>
                  <a:pt x="645" y="48"/>
                </a:moveTo>
                <a:lnTo>
                  <a:pt x="622" y="48"/>
                </a:lnTo>
                <a:lnTo>
                  <a:pt x="627" y="50"/>
                </a:lnTo>
                <a:lnTo>
                  <a:pt x="634" y="56"/>
                </a:lnTo>
                <a:lnTo>
                  <a:pt x="635" y="61"/>
                </a:lnTo>
                <a:lnTo>
                  <a:pt x="635" y="76"/>
                </a:lnTo>
                <a:lnTo>
                  <a:pt x="650" y="76"/>
                </a:lnTo>
                <a:lnTo>
                  <a:pt x="650" y="68"/>
                </a:lnTo>
                <a:lnTo>
                  <a:pt x="648" y="53"/>
                </a:lnTo>
                <a:lnTo>
                  <a:pt x="645" y="48"/>
                </a:lnTo>
                <a:close/>
                <a:moveTo>
                  <a:pt x="617" y="34"/>
                </a:moveTo>
                <a:lnTo>
                  <a:pt x="605" y="34"/>
                </a:lnTo>
                <a:lnTo>
                  <a:pt x="594" y="38"/>
                </a:lnTo>
                <a:lnTo>
                  <a:pt x="584" y="44"/>
                </a:lnTo>
                <a:lnTo>
                  <a:pt x="588" y="57"/>
                </a:lnTo>
                <a:lnTo>
                  <a:pt x="597" y="51"/>
                </a:lnTo>
                <a:lnTo>
                  <a:pt x="606" y="48"/>
                </a:lnTo>
                <a:lnTo>
                  <a:pt x="645" y="48"/>
                </a:lnTo>
                <a:lnTo>
                  <a:pt x="642" y="43"/>
                </a:lnTo>
                <a:lnTo>
                  <a:pt x="632" y="37"/>
                </a:lnTo>
                <a:lnTo>
                  <a:pt x="617" y="34"/>
                </a:lnTo>
                <a:close/>
                <a:moveTo>
                  <a:pt x="694" y="37"/>
                </a:moveTo>
                <a:lnTo>
                  <a:pt x="678" y="37"/>
                </a:lnTo>
                <a:lnTo>
                  <a:pt x="678" y="129"/>
                </a:lnTo>
                <a:lnTo>
                  <a:pt x="694" y="129"/>
                </a:lnTo>
                <a:lnTo>
                  <a:pt x="694" y="57"/>
                </a:lnTo>
                <a:lnTo>
                  <a:pt x="701" y="49"/>
                </a:lnTo>
                <a:lnTo>
                  <a:pt x="746" y="49"/>
                </a:lnTo>
                <a:lnTo>
                  <a:pt x="744" y="46"/>
                </a:lnTo>
                <a:lnTo>
                  <a:pt x="694" y="46"/>
                </a:lnTo>
                <a:lnTo>
                  <a:pt x="694" y="37"/>
                </a:lnTo>
                <a:close/>
                <a:moveTo>
                  <a:pt x="746" y="49"/>
                </a:moveTo>
                <a:lnTo>
                  <a:pt x="721" y="49"/>
                </a:lnTo>
                <a:lnTo>
                  <a:pt x="726" y="51"/>
                </a:lnTo>
                <a:lnTo>
                  <a:pt x="733" y="59"/>
                </a:lnTo>
                <a:lnTo>
                  <a:pt x="735" y="65"/>
                </a:lnTo>
                <a:lnTo>
                  <a:pt x="735" y="129"/>
                </a:lnTo>
                <a:lnTo>
                  <a:pt x="751" y="129"/>
                </a:lnTo>
                <a:lnTo>
                  <a:pt x="751" y="61"/>
                </a:lnTo>
                <a:lnTo>
                  <a:pt x="748" y="51"/>
                </a:lnTo>
                <a:lnTo>
                  <a:pt x="746" y="49"/>
                </a:lnTo>
                <a:close/>
                <a:moveTo>
                  <a:pt x="728" y="34"/>
                </a:moveTo>
                <a:lnTo>
                  <a:pt x="707" y="34"/>
                </a:lnTo>
                <a:lnTo>
                  <a:pt x="699" y="38"/>
                </a:lnTo>
                <a:lnTo>
                  <a:pt x="694" y="46"/>
                </a:lnTo>
                <a:lnTo>
                  <a:pt x="744" y="46"/>
                </a:lnTo>
                <a:lnTo>
                  <a:pt x="737" y="38"/>
                </a:lnTo>
                <a:lnTo>
                  <a:pt x="728" y="34"/>
                </a:lnTo>
                <a:close/>
                <a:moveTo>
                  <a:pt x="789" y="42"/>
                </a:moveTo>
                <a:lnTo>
                  <a:pt x="782" y="42"/>
                </a:lnTo>
                <a:lnTo>
                  <a:pt x="779" y="43"/>
                </a:lnTo>
                <a:lnTo>
                  <a:pt x="774" y="48"/>
                </a:lnTo>
                <a:lnTo>
                  <a:pt x="773" y="51"/>
                </a:lnTo>
                <a:lnTo>
                  <a:pt x="773" y="57"/>
                </a:lnTo>
                <a:lnTo>
                  <a:pt x="774" y="60"/>
                </a:lnTo>
                <a:lnTo>
                  <a:pt x="779" y="65"/>
                </a:lnTo>
                <a:lnTo>
                  <a:pt x="782" y="66"/>
                </a:lnTo>
                <a:lnTo>
                  <a:pt x="789" y="66"/>
                </a:lnTo>
                <a:lnTo>
                  <a:pt x="792" y="65"/>
                </a:lnTo>
                <a:lnTo>
                  <a:pt x="797" y="60"/>
                </a:lnTo>
                <a:lnTo>
                  <a:pt x="798" y="57"/>
                </a:lnTo>
                <a:lnTo>
                  <a:pt x="798" y="51"/>
                </a:lnTo>
                <a:lnTo>
                  <a:pt x="797" y="48"/>
                </a:lnTo>
                <a:lnTo>
                  <a:pt x="792" y="43"/>
                </a:lnTo>
                <a:lnTo>
                  <a:pt x="789" y="42"/>
                </a:lnTo>
                <a:close/>
                <a:moveTo>
                  <a:pt x="789" y="107"/>
                </a:moveTo>
                <a:lnTo>
                  <a:pt x="782" y="107"/>
                </a:lnTo>
                <a:lnTo>
                  <a:pt x="779" y="108"/>
                </a:lnTo>
                <a:lnTo>
                  <a:pt x="774" y="113"/>
                </a:lnTo>
                <a:lnTo>
                  <a:pt x="773" y="116"/>
                </a:lnTo>
                <a:lnTo>
                  <a:pt x="773" y="123"/>
                </a:lnTo>
                <a:lnTo>
                  <a:pt x="774" y="126"/>
                </a:lnTo>
                <a:lnTo>
                  <a:pt x="779" y="131"/>
                </a:lnTo>
                <a:lnTo>
                  <a:pt x="782" y="132"/>
                </a:lnTo>
                <a:lnTo>
                  <a:pt x="789" y="132"/>
                </a:lnTo>
                <a:lnTo>
                  <a:pt x="792" y="131"/>
                </a:lnTo>
                <a:lnTo>
                  <a:pt x="797" y="126"/>
                </a:lnTo>
                <a:lnTo>
                  <a:pt x="798" y="123"/>
                </a:lnTo>
                <a:lnTo>
                  <a:pt x="798" y="116"/>
                </a:lnTo>
                <a:lnTo>
                  <a:pt x="797" y="113"/>
                </a:lnTo>
                <a:lnTo>
                  <a:pt x="792" y="108"/>
                </a:lnTo>
                <a:lnTo>
                  <a:pt x="789" y="107"/>
                </a:lnTo>
                <a:close/>
              </a:path>
            </a:pathLst>
          </a:custGeom>
          <a:solidFill>
            <a:srgbClr val="0040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  <p:sp>
        <p:nvSpPr>
          <p:cNvPr id="52" name="AutoShape 90">
            <a:extLst>
              <a:ext uri="{FF2B5EF4-FFF2-40B4-BE49-F238E27FC236}">
                <a16:creationId xmlns:a16="http://schemas.microsoft.com/office/drawing/2014/main" id="{348E22D8-9C80-399F-4B79-A8979A02BE07}"/>
              </a:ext>
            </a:extLst>
          </p:cNvPr>
          <p:cNvSpPr>
            <a:spLocks/>
          </p:cNvSpPr>
          <p:nvPr/>
        </p:nvSpPr>
        <p:spPr bwMode="auto">
          <a:xfrm>
            <a:off x="7769225" y="5731734"/>
            <a:ext cx="475615" cy="85090"/>
          </a:xfrm>
          <a:custGeom>
            <a:avLst/>
            <a:gdLst>
              <a:gd name="T0" fmla="+- 0 11248 11240"/>
              <a:gd name="T1" fmla="*/ T0 w 749"/>
              <a:gd name="T2" fmla="+- 0 297 268"/>
              <a:gd name="T3" fmla="*/ 297 h 134"/>
              <a:gd name="T4" fmla="+- 0 11245 11240"/>
              <a:gd name="T5" fmla="*/ T4 w 749"/>
              <a:gd name="T6" fmla="+- 0 367 268"/>
              <a:gd name="T7" fmla="*/ 367 h 134"/>
              <a:gd name="T8" fmla="+- 0 11303 11240"/>
              <a:gd name="T9" fmla="*/ T8 w 749"/>
              <a:gd name="T10" fmla="+- 0 402 268"/>
              <a:gd name="T11" fmla="*/ 402 h 134"/>
              <a:gd name="T12" fmla="+- 0 11260 11240"/>
              <a:gd name="T13" fmla="*/ T12 w 749"/>
              <a:gd name="T14" fmla="+- 0 362 268"/>
              <a:gd name="T15" fmla="*/ 362 h 134"/>
              <a:gd name="T16" fmla="+- 0 11277 11240"/>
              <a:gd name="T17" fmla="*/ T16 w 749"/>
              <a:gd name="T18" fmla="+- 0 288 268"/>
              <a:gd name="T19" fmla="*/ 288 h 134"/>
              <a:gd name="T20" fmla="+- 0 11293 11240"/>
              <a:gd name="T21" fmla="*/ T20 w 749"/>
              <a:gd name="T22" fmla="+- 0 270 268"/>
              <a:gd name="T23" fmla="*/ 270 h 134"/>
              <a:gd name="T24" fmla="+- 0 11335 11240"/>
              <a:gd name="T25" fmla="*/ T24 w 749"/>
              <a:gd name="T26" fmla="+- 0 376 268"/>
              <a:gd name="T27" fmla="*/ 376 h 134"/>
              <a:gd name="T28" fmla="+- 0 11316 11240"/>
              <a:gd name="T29" fmla="*/ T28 w 749"/>
              <a:gd name="T30" fmla="+- 0 295 268"/>
              <a:gd name="T31" fmla="*/ 295 h 134"/>
              <a:gd name="T32" fmla="+- 0 11374 11240"/>
              <a:gd name="T33" fmla="*/ T32 w 749"/>
              <a:gd name="T34" fmla="+- 0 309 268"/>
              <a:gd name="T35" fmla="*/ 309 h 134"/>
              <a:gd name="T36" fmla="+- 0 11384 11240"/>
              <a:gd name="T37" fmla="*/ T36 w 749"/>
              <a:gd name="T38" fmla="+- 0 402 268"/>
              <a:gd name="T39" fmla="*/ 402 h 134"/>
              <a:gd name="T40" fmla="+- 0 11373 11240"/>
              <a:gd name="T41" fmla="*/ T40 w 749"/>
              <a:gd name="T42" fmla="+- 0 372 268"/>
              <a:gd name="T43" fmla="*/ 372 h 134"/>
              <a:gd name="T44" fmla="+- 0 11427 11240"/>
              <a:gd name="T45" fmla="*/ T44 w 749"/>
              <a:gd name="T46" fmla="+- 0 319 268"/>
              <a:gd name="T47" fmla="*/ 319 h 134"/>
              <a:gd name="T48" fmla="+- 0 11419 11240"/>
              <a:gd name="T49" fmla="*/ T48 w 749"/>
              <a:gd name="T50" fmla="+- 0 334 268"/>
              <a:gd name="T51" fmla="*/ 334 h 134"/>
              <a:gd name="T52" fmla="+- 0 11428 11240"/>
              <a:gd name="T53" fmla="*/ T52 w 749"/>
              <a:gd name="T54" fmla="+- 0 387 268"/>
              <a:gd name="T55" fmla="*/ 387 h 134"/>
              <a:gd name="T56" fmla="+- 0 11479 11240"/>
              <a:gd name="T57" fmla="*/ T56 w 749"/>
              <a:gd name="T58" fmla="+- 0 268 268"/>
              <a:gd name="T59" fmla="*/ 268 h 134"/>
              <a:gd name="T60" fmla="+- 0 11529 11240"/>
              <a:gd name="T61" fmla="*/ T60 w 749"/>
              <a:gd name="T62" fmla="+- 0 340 268"/>
              <a:gd name="T63" fmla="*/ 340 h 134"/>
              <a:gd name="T64" fmla="+- 0 11519 11240"/>
              <a:gd name="T65" fmla="*/ T64 w 749"/>
              <a:gd name="T66" fmla="+- 0 399 268"/>
              <a:gd name="T67" fmla="*/ 399 h 134"/>
              <a:gd name="T68" fmla="+- 0 11578 11240"/>
              <a:gd name="T69" fmla="*/ T68 w 749"/>
              <a:gd name="T70" fmla="+- 0 388 268"/>
              <a:gd name="T71" fmla="*/ 388 h 134"/>
              <a:gd name="T72" fmla="+- 0 11521 11240"/>
              <a:gd name="T73" fmla="*/ T72 w 749"/>
              <a:gd name="T74" fmla="+- 0 361 268"/>
              <a:gd name="T75" fmla="*/ 361 h 134"/>
              <a:gd name="T76" fmla="+- 0 11556 11240"/>
              <a:gd name="T77" fmla="*/ T76 w 749"/>
              <a:gd name="T78" fmla="+- 0 342 268"/>
              <a:gd name="T79" fmla="*/ 342 h 134"/>
              <a:gd name="T80" fmla="+- 0 11578 11240"/>
              <a:gd name="T81" fmla="*/ T80 w 749"/>
              <a:gd name="T82" fmla="+- 0 391 268"/>
              <a:gd name="T83" fmla="*/ 391 h 134"/>
              <a:gd name="T84" fmla="+- 0 11556 11240"/>
              <a:gd name="T85" fmla="*/ T84 w 749"/>
              <a:gd name="T86" fmla="+- 0 384 268"/>
              <a:gd name="T87" fmla="*/ 384 h 134"/>
              <a:gd name="T88" fmla="+- 0 11554 11240"/>
              <a:gd name="T89" fmla="*/ T88 w 749"/>
              <a:gd name="T90" fmla="+- 0 320 268"/>
              <a:gd name="T91" fmla="*/ 320 h 134"/>
              <a:gd name="T92" fmla="+- 0 11575 11240"/>
              <a:gd name="T93" fmla="*/ T92 w 749"/>
              <a:gd name="T94" fmla="+- 0 323 268"/>
              <a:gd name="T95" fmla="*/ 323 h 134"/>
              <a:gd name="T96" fmla="+- 0 11515 11240"/>
              <a:gd name="T97" fmla="*/ T96 w 749"/>
              <a:gd name="T98" fmla="+- 0 328 268"/>
              <a:gd name="T99" fmla="*/ 328 h 134"/>
              <a:gd name="T100" fmla="+- 0 11545 11240"/>
              <a:gd name="T101" fmla="*/ T100 w 749"/>
              <a:gd name="T102" fmla="+- 0 304 268"/>
              <a:gd name="T103" fmla="*/ 304 h 134"/>
              <a:gd name="T104" fmla="+- 0 11666 11240"/>
              <a:gd name="T105" fmla="*/ T104 w 749"/>
              <a:gd name="T106" fmla="+- 0 397 268"/>
              <a:gd name="T107" fmla="*/ 397 h 134"/>
              <a:gd name="T108" fmla="+- 0 11621 11240"/>
              <a:gd name="T109" fmla="*/ T108 w 749"/>
              <a:gd name="T110" fmla="+- 0 391 268"/>
              <a:gd name="T111" fmla="*/ 391 h 134"/>
              <a:gd name="T112" fmla="+- 0 11623 11240"/>
              <a:gd name="T113" fmla="*/ T112 w 749"/>
              <a:gd name="T114" fmla="+- 0 378 268"/>
              <a:gd name="T115" fmla="*/ 378 h 134"/>
              <a:gd name="T116" fmla="+- 0 11633 11240"/>
              <a:gd name="T117" fmla="*/ T116 w 749"/>
              <a:gd name="T118" fmla="+- 0 320 268"/>
              <a:gd name="T119" fmla="*/ 320 h 134"/>
              <a:gd name="T120" fmla="+- 0 11673 11240"/>
              <a:gd name="T121" fmla="*/ T120 w 749"/>
              <a:gd name="T122" fmla="+- 0 319 268"/>
              <a:gd name="T123" fmla="*/ 319 h 134"/>
              <a:gd name="T124" fmla="+- 0 11664 11240"/>
              <a:gd name="T125" fmla="*/ T124 w 749"/>
              <a:gd name="T126" fmla="+- 0 372 268"/>
              <a:gd name="T127" fmla="*/ 372 h 134"/>
              <a:gd name="T128" fmla="+- 0 11683 11240"/>
              <a:gd name="T129" fmla="*/ T128 w 749"/>
              <a:gd name="T130" fmla="+- 0 338 268"/>
              <a:gd name="T131" fmla="*/ 338 h 134"/>
              <a:gd name="T132" fmla="+- 0 11621 11240"/>
              <a:gd name="T133" fmla="*/ T132 w 749"/>
              <a:gd name="T134" fmla="+- 0 315 268"/>
              <a:gd name="T135" fmla="*/ 315 h 134"/>
              <a:gd name="T136" fmla="+- 0 11720 11240"/>
              <a:gd name="T137" fmla="*/ T136 w 749"/>
              <a:gd name="T138" fmla="+- 0 309 268"/>
              <a:gd name="T139" fmla="*/ 309 h 134"/>
              <a:gd name="T140" fmla="+- 0 11730 11240"/>
              <a:gd name="T141" fmla="*/ T140 w 749"/>
              <a:gd name="T142" fmla="+- 0 402 268"/>
              <a:gd name="T143" fmla="*/ 402 h 134"/>
              <a:gd name="T144" fmla="+- 0 11720 11240"/>
              <a:gd name="T145" fmla="*/ T144 w 749"/>
              <a:gd name="T146" fmla="+- 0 372 268"/>
              <a:gd name="T147" fmla="*/ 372 h 134"/>
              <a:gd name="T148" fmla="+- 0 11774 11240"/>
              <a:gd name="T149" fmla="*/ T148 w 749"/>
              <a:gd name="T150" fmla="+- 0 319 268"/>
              <a:gd name="T151" fmla="*/ 319 h 134"/>
              <a:gd name="T152" fmla="+- 0 11761 11240"/>
              <a:gd name="T153" fmla="*/ T152 w 749"/>
              <a:gd name="T154" fmla="+- 0 328 268"/>
              <a:gd name="T155" fmla="*/ 328 h 134"/>
              <a:gd name="T156" fmla="+- 0 11751 11240"/>
              <a:gd name="T157" fmla="*/ T156 w 749"/>
              <a:gd name="T158" fmla="+- 0 387 268"/>
              <a:gd name="T159" fmla="*/ 387 h 134"/>
              <a:gd name="T160" fmla="+- 0 11774 11240"/>
              <a:gd name="T161" fmla="*/ T160 w 749"/>
              <a:gd name="T162" fmla="+- 0 319 268"/>
              <a:gd name="T163" fmla="*/ 319 h 134"/>
              <a:gd name="T164" fmla="+- 0 11826 11240"/>
              <a:gd name="T165" fmla="*/ T164 w 749"/>
              <a:gd name="T166" fmla="+- 0 331 268"/>
              <a:gd name="T167" fmla="*/ 331 h 134"/>
              <a:gd name="T168" fmla="+- 0 11824 11240"/>
              <a:gd name="T169" fmla="*/ T168 w 749"/>
              <a:gd name="T170" fmla="+- 0 307 268"/>
              <a:gd name="T171" fmla="*/ 307 h 134"/>
              <a:gd name="T172" fmla="+- 0 11852 11240"/>
              <a:gd name="T173" fmla="*/ T172 w 749"/>
              <a:gd name="T174" fmla="+- 0 304 268"/>
              <a:gd name="T175" fmla="*/ 304 h 134"/>
              <a:gd name="T176" fmla="+- 0 11857 11240"/>
              <a:gd name="T177" fmla="*/ T176 w 749"/>
              <a:gd name="T178" fmla="+- 0 306 268"/>
              <a:gd name="T179" fmla="*/ 306 h 134"/>
              <a:gd name="T180" fmla="+- 0 11870 11240"/>
              <a:gd name="T181" fmla="*/ T180 w 749"/>
              <a:gd name="T182" fmla="+- 0 360 268"/>
              <a:gd name="T183" fmla="*/ 360 h 134"/>
              <a:gd name="T184" fmla="+- 0 11921 11240"/>
              <a:gd name="T185" fmla="*/ T184 w 749"/>
              <a:gd name="T186" fmla="+- 0 398 268"/>
              <a:gd name="T187" fmla="*/ 398 h 134"/>
              <a:gd name="T188" fmla="+- 0 11887 11240"/>
              <a:gd name="T189" fmla="*/ T188 w 749"/>
              <a:gd name="T190" fmla="+- 0 380 268"/>
              <a:gd name="T191" fmla="*/ 380 h 134"/>
              <a:gd name="T192" fmla="+- 0 11944 11240"/>
              <a:gd name="T193" fmla="*/ T192 w 749"/>
              <a:gd name="T194" fmla="+- 0 353 268"/>
              <a:gd name="T195" fmla="*/ 353 h 134"/>
              <a:gd name="T196" fmla="+- 0 11929 11240"/>
              <a:gd name="T197" fmla="*/ T196 w 749"/>
              <a:gd name="T198" fmla="+- 0 391 268"/>
              <a:gd name="T199" fmla="*/ 391 h 134"/>
              <a:gd name="T200" fmla="+- 0 11922 11240"/>
              <a:gd name="T201" fmla="*/ T200 w 749"/>
              <a:gd name="T202" fmla="+- 0 355 268"/>
              <a:gd name="T203" fmla="*/ 355 h 134"/>
              <a:gd name="T204" fmla="+- 0 11944 11240"/>
              <a:gd name="T205" fmla="*/ T204 w 749"/>
              <a:gd name="T206" fmla="+- 0 353 268"/>
              <a:gd name="T207" fmla="*/ 353 h 134"/>
              <a:gd name="T208" fmla="+- 0 11929 11240"/>
              <a:gd name="T209" fmla="*/ T208 w 749"/>
              <a:gd name="T210" fmla="+- 0 346 268"/>
              <a:gd name="T211" fmla="*/ 346 h 134"/>
              <a:gd name="T212" fmla="+- 0 11898 11240"/>
              <a:gd name="T213" fmla="*/ T212 w 749"/>
              <a:gd name="T214" fmla="+- 0 304 268"/>
              <a:gd name="T215" fmla="*/ 304 h 134"/>
              <a:gd name="T216" fmla="+- 0 11939 11240"/>
              <a:gd name="T217" fmla="*/ T216 w 749"/>
              <a:gd name="T218" fmla="+- 0 318 268"/>
              <a:gd name="T219" fmla="*/ 318 h 134"/>
              <a:gd name="T220" fmla="+- 0 11970 11240"/>
              <a:gd name="T221" fmla="*/ T220 w 749"/>
              <a:gd name="T222" fmla="+- 0 313 268"/>
              <a:gd name="T223" fmla="*/ 313 h 134"/>
              <a:gd name="T224" fmla="+- 0 11973 11240"/>
              <a:gd name="T225" fmla="*/ T224 w 749"/>
              <a:gd name="T226" fmla="+- 0 336 268"/>
              <a:gd name="T227" fmla="*/ 336 h 134"/>
              <a:gd name="T228" fmla="+- 0 11988 11240"/>
              <a:gd name="T229" fmla="*/ T228 w 749"/>
              <a:gd name="T230" fmla="+- 0 318 268"/>
              <a:gd name="T231" fmla="*/ 318 h 134"/>
              <a:gd name="T232" fmla="+- 0 11965 11240"/>
              <a:gd name="T233" fmla="*/ T232 w 749"/>
              <a:gd name="T234" fmla="+- 0 383 268"/>
              <a:gd name="T235" fmla="*/ 383 h 134"/>
              <a:gd name="T236" fmla="+- 0 11980 11240"/>
              <a:gd name="T237" fmla="*/ T236 w 749"/>
              <a:gd name="T238" fmla="+- 0 402 268"/>
              <a:gd name="T239" fmla="*/ 402 h 134"/>
              <a:gd name="T240" fmla="+- 0 11983 11240"/>
              <a:gd name="T241" fmla="*/ T240 w 749"/>
              <a:gd name="T242" fmla="+- 0 378 268"/>
              <a:gd name="T243" fmla="*/ 378 h 13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  <a:cxn ang="0">
                <a:pos x="T205" y="T207"/>
              </a:cxn>
              <a:cxn ang="0">
                <a:pos x="T209" y="T211"/>
              </a:cxn>
              <a:cxn ang="0">
                <a:pos x="T213" y="T215"/>
              </a:cxn>
              <a:cxn ang="0">
                <a:pos x="T217" y="T219"/>
              </a:cxn>
              <a:cxn ang="0">
                <a:pos x="T221" y="T223"/>
              </a:cxn>
              <a:cxn ang="0">
                <a:pos x="T225" y="T227"/>
              </a:cxn>
              <a:cxn ang="0">
                <a:pos x="T229" y="T231"/>
              </a:cxn>
              <a:cxn ang="0">
                <a:pos x="T233" y="T235"/>
              </a:cxn>
              <a:cxn ang="0">
                <a:pos x="T237" y="T239"/>
              </a:cxn>
              <a:cxn ang="0">
                <a:pos x="T241" y="T243"/>
              </a:cxn>
            </a:cxnLst>
            <a:rect l="0" t="0" r="r" b="b"/>
            <a:pathLst>
              <a:path w="749" h="134">
                <a:moveTo>
                  <a:pt x="53" y="2"/>
                </a:moveTo>
                <a:lnTo>
                  <a:pt x="44" y="2"/>
                </a:lnTo>
                <a:lnTo>
                  <a:pt x="36" y="4"/>
                </a:lnTo>
                <a:lnTo>
                  <a:pt x="22" y="12"/>
                </a:lnTo>
                <a:lnTo>
                  <a:pt x="16" y="17"/>
                </a:lnTo>
                <a:lnTo>
                  <a:pt x="8" y="29"/>
                </a:lnTo>
                <a:lnTo>
                  <a:pt x="5" y="36"/>
                </a:lnTo>
                <a:lnTo>
                  <a:pt x="1" y="52"/>
                </a:lnTo>
                <a:lnTo>
                  <a:pt x="0" y="59"/>
                </a:lnTo>
                <a:lnTo>
                  <a:pt x="0" y="76"/>
                </a:lnTo>
                <a:lnTo>
                  <a:pt x="1" y="84"/>
                </a:lnTo>
                <a:lnTo>
                  <a:pt x="5" y="99"/>
                </a:lnTo>
                <a:lnTo>
                  <a:pt x="8" y="106"/>
                </a:lnTo>
                <a:lnTo>
                  <a:pt x="16" y="119"/>
                </a:lnTo>
                <a:lnTo>
                  <a:pt x="22" y="124"/>
                </a:lnTo>
                <a:lnTo>
                  <a:pt x="36" y="132"/>
                </a:lnTo>
                <a:lnTo>
                  <a:pt x="44" y="134"/>
                </a:lnTo>
                <a:lnTo>
                  <a:pt x="63" y="134"/>
                </a:lnTo>
                <a:lnTo>
                  <a:pt x="72" y="131"/>
                </a:lnTo>
                <a:lnTo>
                  <a:pt x="86" y="122"/>
                </a:lnTo>
                <a:lnTo>
                  <a:pt x="89" y="119"/>
                </a:lnTo>
                <a:lnTo>
                  <a:pt x="41" y="119"/>
                </a:lnTo>
                <a:lnTo>
                  <a:pt x="32" y="114"/>
                </a:lnTo>
                <a:lnTo>
                  <a:pt x="20" y="94"/>
                </a:lnTo>
                <a:lnTo>
                  <a:pt x="17" y="82"/>
                </a:lnTo>
                <a:lnTo>
                  <a:pt x="17" y="59"/>
                </a:lnTo>
                <a:lnTo>
                  <a:pt x="18" y="51"/>
                </a:lnTo>
                <a:lnTo>
                  <a:pt x="22" y="37"/>
                </a:lnTo>
                <a:lnTo>
                  <a:pt x="26" y="30"/>
                </a:lnTo>
                <a:lnTo>
                  <a:pt x="37" y="20"/>
                </a:lnTo>
                <a:lnTo>
                  <a:pt x="44" y="17"/>
                </a:lnTo>
                <a:lnTo>
                  <a:pt x="88" y="17"/>
                </a:lnTo>
                <a:lnTo>
                  <a:pt x="87" y="15"/>
                </a:lnTo>
                <a:lnTo>
                  <a:pt x="78" y="8"/>
                </a:lnTo>
                <a:lnTo>
                  <a:pt x="67" y="4"/>
                </a:lnTo>
                <a:lnTo>
                  <a:pt x="53" y="2"/>
                </a:lnTo>
                <a:close/>
                <a:moveTo>
                  <a:pt x="81" y="103"/>
                </a:moveTo>
                <a:lnTo>
                  <a:pt x="74" y="113"/>
                </a:lnTo>
                <a:lnTo>
                  <a:pt x="65" y="119"/>
                </a:lnTo>
                <a:lnTo>
                  <a:pt x="89" y="119"/>
                </a:lnTo>
                <a:lnTo>
                  <a:pt x="92" y="116"/>
                </a:lnTo>
                <a:lnTo>
                  <a:pt x="95" y="108"/>
                </a:lnTo>
                <a:lnTo>
                  <a:pt x="81" y="103"/>
                </a:lnTo>
                <a:close/>
                <a:moveTo>
                  <a:pt x="88" y="17"/>
                </a:moveTo>
                <a:lnTo>
                  <a:pt x="59" y="17"/>
                </a:lnTo>
                <a:lnTo>
                  <a:pt x="65" y="18"/>
                </a:lnTo>
                <a:lnTo>
                  <a:pt x="73" y="23"/>
                </a:lnTo>
                <a:lnTo>
                  <a:pt x="76" y="27"/>
                </a:lnTo>
                <a:lnTo>
                  <a:pt x="80" y="32"/>
                </a:lnTo>
                <a:lnTo>
                  <a:pt x="94" y="25"/>
                </a:lnTo>
                <a:lnTo>
                  <a:pt x="88" y="17"/>
                </a:lnTo>
                <a:close/>
                <a:moveTo>
                  <a:pt x="169" y="36"/>
                </a:moveTo>
                <a:lnTo>
                  <a:pt x="144" y="36"/>
                </a:lnTo>
                <a:lnTo>
                  <a:pt x="134" y="41"/>
                </a:lnTo>
                <a:lnTo>
                  <a:pt x="119" y="58"/>
                </a:lnTo>
                <a:lnTo>
                  <a:pt x="115" y="70"/>
                </a:lnTo>
                <a:lnTo>
                  <a:pt x="115" y="100"/>
                </a:lnTo>
                <a:lnTo>
                  <a:pt x="119" y="112"/>
                </a:lnTo>
                <a:lnTo>
                  <a:pt x="134" y="129"/>
                </a:lnTo>
                <a:lnTo>
                  <a:pt x="144" y="134"/>
                </a:lnTo>
                <a:lnTo>
                  <a:pt x="169" y="134"/>
                </a:lnTo>
                <a:lnTo>
                  <a:pt x="179" y="129"/>
                </a:lnTo>
                <a:lnTo>
                  <a:pt x="188" y="119"/>
                </a:lnTo>
                <a:lnTo>
                  <a:pt x="148" y="119"/>
                </a:lnTo>
                <a:lnTo>
                  <a:pt x="142" y="116"/>
                </a:lnTo>
                <a:lnTo>
                  <a:pt x="133" y="104"/>
                </a:lnTo>
                <a:lnTo>
                  <a:pt x="131" y="96"/>
                </a:lnTo>
                <a:lnTo>
                  <a:pt x="131" y="74"/>
                </a:lnTo>
                <a:lnTo>
                  <a:pt x="133" y="66"/>
                </a:lnTo>
                <a:lnTo>
                  <a:pt x="142" y="54"/>
                </a:lnTo>
                <a:lnTo>
                  <a:pt x="148" y="51"/>
                </a:lnTo>
                <a:lnTo>
                  <a:pt x="187" y="51"/>
                </a:lnTo>
                <a:lnTo>
                  <a:pt x="179" y="41"/>
                </a:lnTo>
                <a:lnTo>
                  <a:pt x="169" y="36"/>
                </a:lnTo>
                <a:close/>
                <a:moveTo>
                  <a:pt x="187" y="51"/>
                </a:moveTo>
                <a:lnTo>
                  <a:pt x="164" y="51"/>
                </a:lnTo>
                <a:lnTo>
                  <a:pt x="170" y="54"/>
                </a:lnTo>
                <a:lnTo>
                  <a:pt x="179" y="66"/>
                </a:lnTo>
                <a:lnTo>
                  <a:pt x="181" y="74"/>
                </a:lnTo>
                <a:lnTo>
                  <a:pt x="181" y="96"/>
                </a:lnTo>
                <a:lnTo>
                  <a:pt x="179" y="104"/>
                </a:lnTo>
                <a:lnTo>
                  <a:pt x="170" y="116"/>
                </a:lnTo>
                <a:lnTo>
                  <a:pt x="164" y="119"/>
                </a:lnTo>
                <a:lnTo>
                  <a:pt x="188" y="119"/>
                </a:lnTo>
                <a:lnTo>
                  <a:pt x="193" y="112"/>
                </a:lnTo>
                <a:lnTo>
                  <a:pt x="197" y="100"/>
                </a:lnTo>
                <a:lnTo>
                  <a:pt x="197" y="70"/>
                </a:lnTo>
                <a:lnTo>
                  <a:pt x="193" y="58"/>
                </a:lnTo>
                <a:lnTo>
                  <a:pt x="187" y="51"/>
                </a:lnTo>
                <a:close/>
                <a:moveTo>
                  <a:pt x="239" y="0"/>
                </a:moveTo>
                <a:lnTo>
                  <a:pt x="223" y="8"/>
                </a:lnTo>
                <a:lnTo>
                  <a:pt x="223" y="131"/>
                </a:lnTo>
                <a:lnTo>
                  <a:pt x="239" y="131"/>
                </a:lnTo>
                <a:lnTo>
                  <a:pt x="239" y="0"/>
                </a:lnTo>
                <a:close/>
                <a:moveTo>
                  <a:pt x="308" y="72"/>
                </a:moveTo>
                <a:lnTo>
                  <a:pt x="289" y="72"/>
                </a:lnTo>
                <a:lnTo>
                  <a:pt x="281" y="74"/>
                </a:lnTo>
                <a:lnTo>
                  <a:pt x="267" y="85"/>
                </a:lnTo>
                <a:lnTo>
                  <a:pt x="264" y="92"/>
                </a:lnTo>
                <a:lnTo>
                  <a:pt x="264" y="112"/>
                </a:lnTo>
                <a:lnTo>
                  <a:pt x="267" y="120"/>
                </a:lnTo>
                <a:lnTo>
                  <a:pt x="279" y="131"/>
                </a:lnTo>
                <a:lnTo>
                  <a:pt x="287" y="134"/>
                </a:lnTo>
                <a:lnTo>
                  <a:pt x="306" y="134"/>
                </a:lnTo>
                <a:lnTo>
                  <a:pt x="315" y="130"/>
                </a:lnTo>
                <a:lnTo>
                  <a:pt x="323" y="123"/>
                </a:lnTo>
                <a:lnTo>
                  <a:pt x="338" y="123"/>
                </a:lnTo>
                <a:lnTo>
                  <a:pt x="338" y="120"/>
                </a:lnTo>
                <a:lnTo>
                  <a:pt x="292" y="120"/>
                </a:lnTo>
                <a:lnTo>
                  <a:pt x="288" y="118"/>
                </a:lnTo>
                <a:lnTo>
                  <a:pt x="281" y="112"/>
                </a:lnTo>
                <a:lnTo>
                  <a:pt x="279" y="108"/>
                </a:lnTo>
                <a:lnTo>
                  <a:pt x="279" y="97"/>
                </a:lnTo>
                <a:lnTo>
                  <a:pt x="281" y="93"/>
                </a:lnTo>
                <a:lnTo>
                  <a:pt x="289" y="87"/>
                </a:lnTo>
                <a:lnTo>
                  <a:pt x="294" y="85"/>
                </a:lnTo>
                <a:lnTo>
                  <a:pt x="338" y="85"/>
                </a:lnTo>
                <a:lnTo>
                  <a:pt x="338" y="78"/>
                </a:lnTo>
                <a:lnTo>
                  <a:pt x="323" y="78"/>
                </a:lnTo>
                <a:lnTo>
                  <a:pt x="316" y="74"/>
                </a:lnTo>
                <a:lnTo>
                  <a:pt x="308" y="72"/>
                </a:lnTo>
                <a:close/>
                <a:moveTo>
                  <a:pt x="338" y="123"/>
                </a:moveTo>
                <a:lnTo>
                  <a:pt x="323" y="123"/>
                </a:lnTo>
                <a:lnTo>
                  <a:pt x="323" y="131"/>
                </a:lnTo>
                <a:lnTo>
                  <a:pt x="338" y="131"/>
                </a:lnTo>
                <a:lnTo>
                  <a:pt x="338" y="123"/>
                </a:lnTo>
                <a:close/>
                <a:moveTo>
                  <a:pt x="338" y="85"/>
                </a:moveTo>
                <a:lnTo>
                  <a:pt x="309" y="85"/>
                </a:lnTo>
                <a:lnTo>
                  <a:pt x="316" y="87"/>
                </a:lnTo>
                <a:lnTo>
                  <a:pt x="323" y="91"/>
                </a:lnTo>
                <a:lnTo>
                  <a:pt x="323" y="108"/>
                </a:lnTo>
                <a:lnTo>
                  <a:pt x="316" y="116"/>
                </a:lnTo>
                <a:lnTo>
                  <a:pt x="308" y="120"/>
                </a:lnTo>
                <a:lnTo>
                  <a:pt x="338" y="120"/>
                </a:lnTo>
                <a:lnTo>
                  <a:pt x="338" y="85"/>
                </a:lnTo>
                <a:close/>
                <a:moveTo>
                  <a:pt x="333" y="50"/>
                </a:moveTo>
                <a:lnTo>
                  <a:pt x="309" y="50"/>
                </a:lnTo>
                <a:lnTo>
                  <a:pt x="314" y="52"/>
                </a:lnTo>
                <a:lnTo>
                  <a:pt x="321" y="58"/>
                </a:lnTo>
                <a:lnTo>
                  <a:pt x="323" y="63"/>
                </a:lnTo>
                <a:lnTo>
                  <a:pt x="323" y="78"/>
                </a:lnTo>
                <a:lnTo>
                  <a:pt x="338" y="78"/>
                </a:lnTo>
                <a:lnTo>
                  <a:pt x="338" y="70"/>
                </a:lnTo>
                <a:lnTo>
                  <a:pt x="335" y="55"/>
                </a:lnTo>
                <a:lnTo>
                  <a:pt x="333" y="50"/>
                </a:lnTo>
                <a:close/>
                <a:moveTo>
                  <a:pt x="305" y="36"/>
                </a:moveTo>
                <a:lnTo>
                  <a:pt x="292" y="36"/>
                </a:lnTo>
                <a:lnTo>
                  <a:pt x="281" y="40"/>
                </a:lnTo>
                <a:lnTo>
                  <a:pt x="271" y="46"/>
                </a:lnTo>
                <a:lnTo>
                  <a:pt x="275" y="60"/>
                </a:lnTo>
                <a:lnTo>
                  <a:pt x="284" y="53"/>
                </a:lnTo>
                <a:lnTo>
                  <a:pt x="293" y="50"/>
                </a:lnTo>
                <a:lnTo>
                  <a:pt x="333" y="50"/>
                </a:lnTo>
                <a:lnTo>
                  <a:pt x="329" y="45"/>
                </a:lnTo>
                <a:lnTo>
                  <a:pt x="319" y="39"/>
                </a:lnTo>
                <a:lnTo>
                  <a:pt x="305" y="36"/>
                </a:lnTo>
                <a:close/>
                <a:moveTo>
                  <a:pt x="430" y="123"/>
                </a:moveTo>
                <a:lnTo>
                  <a:pt x="381" y="123"/>
                </a:lnTo>
                <a:lnTo>
                  <a:pt x="388" y="130"/>
                </a:lnTo>
                <a:lnTo>
                  <a:pt x="396" y="134"/>
                </a:lnTo>
                <a:lnTo>
                  <a:pt x="416" y="134"/>
                </a:lnTo>
                <a:lnTo>
                  <a:pt x="426" y="129"/>
                </a:lnTo>
                <a:lnTo>
                  <a:pt x="430" y="123"/>
                </a:lnTo>
                <a:close/>
                <a:moveTo>
                  <a:pt x="381" y="0"/>
                </a:moveTo>
                <a:lnTo>
                  <a:pt x="365" y="8"/>
                </a:lnTo>
                <a:lnTo>
                  <a:pt x="365" y="131"/>
                </a:lnTo>
                <a:lnTo>
                  <a:pt x="381" y="131"/>
                </a:lnTo>
                <a:lnTo>
                  <a:pt x="381" y="123"/>
                </a:lnTo>
                <a:lnTo>
                  <a:pt x="430" y="123"/>
                </a:lnTo>
                <a:lnTo>
                  <a:pt x="434" y="119"/>
                </a:lnTo>
                <a:lnTo>
                  <a:pt x="398" y="119"/>
                </a:lnTo>
                <a:lnTo>
                  <a:pt x="394" y="118"/>
                </a:lnTo>
                <a:lnTo>
                  <a:pt x="386" y="113"/>
                </a:lnTo>
                <a:lnTo>
                  <a:pt x="383" y="110"/>
                </a:lnTo>
                <a:lnTo>
                  <a:pt x="381" y="106"/>
                </a:lnTo>
                <a:lnTo>
                  <a:pt x="381" y="63"/>
                </a:lnTo>
                <a:lnTo>
                  <a:pt x="383" y="60"/>
                </a:lnTo>
                <a:lnTo>
                  <a:pt x="385" y="57"/>
                </a:lnTo>
                <a:lnTo>
                  <a:pt x="389" y="55"/>
                </a:lnTo>
                <a:lnTo>
                  <a:pt x="393" y="52"/>
                </a:lnTo>
                <a:lnTo>
                  <a:pt x="398" y="51"/>
                </a:lnTo>
                <a:lnTo>
                  <a:pt x="433" y="51"/>
                </a:lnTo>
                <a:lnTo>
                  <a:pt x="430" y="47"/>
                </a:lnTo>
                <a:lnTo>
                  <a:pt x="381" y="47"/>
                </a:lnTo>
                <a:lnTo>
                  <a:pt x="381" y="0"/>
                </a:lnTo>
                <a:close/>
                <a:moveTo>
                  <a:pt x="433" y="51"/>
                </a:moveTo>
                <a:lnTo>
                  <a:pt x="410" y="51"/>
                </a:lnTo>
                <a:lnTo>
                  <a:pt x="416" y="54"/>
                </a:lnTo>
                <a:lnTo>
                  <a:pt x="424" y="65"/>
                </a:lnTo>
                <a:lnTo>
                  <a:pt x="426" y="74"/>
                </a:lnTo>
                <a:lnTo>
                  <a:pt x="426" y="96"/>
                </a:lnTo>
                <a:lnTo>
                  <a:pt x="424" y="104"/>
                </a:lnTo>
                <a:lnTo>
                  <a:pt x="416" y="116"/>
                </a:lnTo>
                <a:lnTo>
                  <a:pt x="410" y="119"/>
                </a:lnTo>
                <a:lnTo>
                  <a:pt x="434" y="119"/>
                </a:lnTo>
                <a:lnTo>
                  <a:pt x="439" y="113"/>
                </a:lnTo>
                <a:lnTo>
                  <a:pt x="443" y="101"/>
                </a:lnTo>
                <a:lnTo>
                  <a:pt x="443" y="70"/>
                </a:lnTo>
                <a:lnTo>
                  <a:pt x="439" y="58"/>
                </a:lnTo>
                <a:lnTo>
                  <a:pt x="433" y="51"/>
                </a:lnTo>
                <a:close/>
                <a:moveTo>
                  <a:pt x="416" y="36"/>
                </a:moveTo>
                <a:lnTo>
                  <a:pt x="395" y="36"/>
                </a:lnTo>
                <a:lnTo>
                  <a:pt x="387" y="40"/>
                </a:lnTo>
                <a:lnTo>
                  <a:pt x="381" y="47"/>
                </a:lnTo>
                <a:lnTo>
                  <a:pt x="430" y="47"/>
                </a:lnTo>
                <a:lnTo>
                  <a:pt x="425" y="41"/>
                </a:lnTo>
                <a:lnTo>
                  <a:pt x="416" y="36"/>
                </a:lnTo>
                <a:close/>
                <a:moveTo>
                  <a:pt x="515" y="36"/>
                </a:moveTo>
                <a:lnTo>
                  <a:pt x="490" y="36"/>
                </a:lnTo>
                <a:lnTo>
                  <a:pt x="480" y="41"/>
                </a:lnTo>
                <a:lnTo>
                  <a:pt x="465" y="58"/>
                </a:lnTo>
                <a:lnTo>
                  <a:pt x="462" y="70"/>
                </a:lnTo>
                <a:lnTo>
                  <a:pt x="462" y="100"/>
                </a:lnTo>
                <a:lnTo>
                  <a:pt x="465" y="112"/>
                </a:lnTo>
                <a:lnTo>
                  <a:pt x="480" y="129"/>
                </a:lnTo>
                <a:lnTo>
                  <a:pt x="490" y="134"/>
                </a:lnTo>
                <a:lnTo>
                  <a:pt x="515" y="134"/>
                </a:lnTo>
                <a:lnTo>
                  <a:pt x="525" y="129"/>
                </a:lnTo>
                <a:lnTo>
                  <a:pt x="534" y="119"/>
                </a:lnTo>
                <a:lnTo>
                  <a:pt x="495" y="119"/>
                </a:lnTo>
                <a:lnTo>
                  <a:pt x="489" y="116"/>
                </a:lnTo>
                <a:lnTo>
                  <a:pt x="480" y="104"/>
                </a:lnTo>
                <a:lnTo>
                  <a:pt x="478" y="96"/>
                </a:lnTo>
                <a:lnTo>
                  <a:pt x="478" y="74"/>
                </a:lnTo>
                <a:lnTo>
                  <a:pt x="480" y="66"/>
                </a:lnTo>
                <a:lnTo>
                  <a:pt x="489" y="54"/>
                </a:lnTo>
                <a:lnTo>
                  <a:pt x="495" y="51"/>
                </a:lnTo>
                <a:lnTo>
                  <a:pt x="534" y="51"/>
                </a:lnTo>
                <a:lnTo>
                  <a:pt x="525" y="41"/>
                </a:lnTo>
                <a:lnTo>
                  <a:pt x="515" y="36"/>
                </a:lnTo>
                <a:close/>
                <a:moveTo>
                  <a:pt x="534" y="51"/>
                </a:moveTo>
                <a:lnTo>
                  <a:pt x="511" y="51"/>
                </a:lnTo>
                <a:lnTo>
                  <a:pt x="517" y="54"/>
                </a:lnTo>
                <a:lnTo>
                  <a:pt x="521" y="60"/>
                </a:lnTo>
                <a:lnTo>
                  <a:pt x="526" y="66"/>
                </a:lnTo>
                <a:lnTo>
                  <a:pt x="528" y="74"/>
                </a:lnTo>
                <a:lnTo>
                  <a:pt x="528" y="96"/>
                </a:lnTo>
                <a:lnTo>
                  <a:pt x="526" y="104"/>
                </a:lnTo>
                <a:lnTo>
                  <a:pt x="517" y="116"/>
                </a:lnTo>
                <a:lnTo>
                  <a:pt x="511" y="119"/>
                </a:lnTo>
                <a:lnTo>
                  <a:pt x="534" y="119"/>
                </a:lnTo>
                <a:lnTo>
                  <a:pt x="540" y="112"/>
                </a:lnTo>
                <a:lnTo>
                  <a:pt x="544" y="100"/>
                </a:lnTo>
                <a:lnTo>
                  <a:pt x="544" y="70"/>
                </a:lnTo>
                <a:lnTo>
                  <a:pt x="540" y="58"/>
                </a:lnTo>
                <a:lnTo>
                  <a:pt x="534" y="51"/>
                </a:lnTo>
                <a:close/>
                <a:moveTo>
                  <a:pt x="584" y="39"/>
                </a:moveTo>
                <a:lnTo>
                  <a:pt x="568" y="39"/>
                </a:lnTo>
                <a:lnTo>
                  <a:pt x="568" y="131"/>
                </a:lnTo>
                <a:lnTo>
                  <a:pt x="584" y="131"/>
                </a:lnTo>
                <a:lnTo>
                  <a:pt x="584" y="70"/>
                </a:lnTo>
                <a:lnTo>
                  <a:pt x="586" y="63"/>
                </a:lnTo>
                <a:lnTo>
                  <a:pt x="595" y="54"/>
                </a:lnTo>
                <a:lnTo>
                  <a:pt x="599" y="52"/>
                </a:lnTo>
                <a:lnTo>
                  <a:pt x="619" y="52"/>
                </a:lnTo>
                <a:lnTo>
                  <a:pt x="619" y="51"/>
                </a:lnTo>
                <a:lnTo>
                  <a:pt x="584" y="51"/>
                </a:lnTo>
                <a:lnTo>
                  <a:pt x="584" y="39"/>
                </a:lnTo>
                <a:close/>
                <a:moveTo>
                  <a:pt x="619" y="52"/>
                </a:moveTo>
                <a:lnTo>
                  <a:pt x="610" y="52"/>
                </a:lnTo>
                <a:lnTo>
                  <a:pt x="614" y="53"/>
                </a:lnTo>
                <a:lnTo>
                  <a:pt x="618" y="56"/>
                </a:lnTo>
                <a:lnTo>
                  <a:pt x="619" y="52"/>
                </a:lnTo>
                <a:close/>
                <a:moveTo>
                  <a:pt x="612" y="36"/>
                </a:moveTo>
                <a:lnTo>
                  <a:pt x="596" y="36"/>
                </a:lnTo>
                <a:lnTo>
                  <a:pt x="589" y="41"/>
                </a:lnTo>
                <a:lnTo>
                  <a:pt x="584" y="51"/>
                </a:lnTo>
                <a:lnTo>
                  <a:pt x="619" y="51"/>
                </a:lnTo>
                <a:lnTo>
                  <a:pt x="621" y="41"/>
                </a:lnTo>
                <a:lnTo>
                  <a:pt x="617" y="38"/>
                </a:lnTo>
                <a:lnTo>
                  <a:pt x="612" y="36"/>
                </a:lnTo>
                <a:close/>
                <a:moveTo>
                  <a:pt x="674" y="72"/>
                </a:moveTo>
                <a:lnTo>
                  <a:pt x="655" y="72"/>
                </a:lnTo>
                <a:lnTo>
                  <a:pt x="647" y="74"/>
                </a:lnTo>
                <a:lnTo>
                  <a:pt x="633" y="85"/>
                </a:lnTo>
                <a:lnTo>
                  <a:pt x="630" y="92"/>
                </a:lnTo>
                <a:lnTo>
                  <a:pt x="630" y="112"/>
                </a:lnTo>
                <a:lnTo>
                  <a:pt x="633" y="120"/>
                </a:lnTo>
                <a:lnTo>
                  <a:pt x="645" y="131"/>
                </a:lnTo>
                <a:lnTo>
                  <a:pt x="653" y="134"/>
                </a:lnTo>
                <a:lnTo>
                  <a:pt x="672" y="134"/>
                </a:lnTo>
                <a:lnTo>
                  <a:pt x="681" y="130"/>
                </a:lnTo>
                <a:lnTo>
                  <a:pt x="689" y="123"/>
                </a:lnTo>
                <a:lnTo>
                  <a:pt x="704" y="123"/>
                </a:lnTo>
                <a:lnTo>
                  <a:pt x="704" y="120"/>
                </a:lnTo>
                <a:lnTo>
                  <a:pt x="658" y="120"/>
                </a:lnTo>
                <a:lnTo>
                  <a:pt x="654" y="118"/>
                </a:lnTo>
                <a:lnTo>
                  <a:pt x="647" y="112"/>
                </a:lnTo>
                <a:lnTo>
                  <a:pt x="645" y="108"/>
                </a:lnTo>
                <a:lnTo>
                  <a:pt x="645" y="97"/>
                </a:lnTo>
                <a:lnTo>
                  <a:pt x="647" y="93"/>
                </a:lnTo>
                <a:lnTo>
                  <a:pt x="655" y="87"/>
                </a:lnTo>
                <a:lnTo>
                  <a:pt x="660" y="85"/>
                </a:lnTo>
                <a:lnTo>
                  <a:pt x="704" y="85"/>
                </a:lnTo>
                <a:lnTo>
                  <a:pt x="704" y="78"/>
                </a:lnTo>
                <a:lnTo>
                  <a:pt x="689" y="78"/>
                </a:lnTo>
                <a:lnTo>
                  <a:pt x="682" y="74"/>
                </a:lnTo>
                <a:lnTo>
                  <a:pt x="674" y="72"/>
                </a:lnTo>
                <a:close/>
                <a:moveTo>
                  <a:pt x="704" y="123"/>
                </a:moveTo>
                <a:lnTo>
                  <a:pt x="689" y="123"/>
                </a:lnTo>
                <a:lnTo>
                  <a:pt x="689" y="131"/>
                </a:lnTo>
                <a:lnTo>
                  <a:pt x="704" y="131"/>
                </a:lnTo>
                <a:lnTo>
                  <a:pt x="704" y="123"/>
                </a:lnTo>
                <a:close/>
                <a:moveTo>
                  <a:pt x="704" y="85"/>
                </a:moveTo>
                <a:lnTo>
                  <a:pt x="675" y="85"/>
                </a:lnTo>
                <a:lnTo>
                  <a:pt x="682" y="87"/>
                </a:lnTo>
                <a:lnTo>
                  <a:pt x="689" y="91"/>
                </a:lnTo>
                <a:lnTo>
                  <a:pt x="689" y="108"/>
                </a:lnTo>
                <a:lnTo>
                  <a:pt x="682" y="116"/>
                </a:lnTo>
                <a:lnTo>
                  <a:pt x="674" y="120"/>
                </a:lnTo>
                <a:lnTo>
                  <a:pt x="704" y="120"/>
                </a:lnTo>
                <a:lnTo>
                  <a:pt x="704" y="85"/>
                </a:lnTo>
                <a:close/>
                <a:moveTo>
                  <a:pt x="699" y="50"/>
                </a:moveTo>
                <a:lnTo>
                  <a:pt x="675" y="50"/>
                </a:lnTo>
                <a:lnTo>
                  <a:pt x="680" y="52"/>
                </a:lnTo>
                <a:lnTo>
                  <a:pt x="687" y="58"/>
                </a:lnTo>
                <a:lnTo>
                  <a:pt x="689" y="63"/>
                </a:lnTo>
                <a:lnTo>
                  <a:pt x="689" y="78"/>
                </a:lnTo>
                <a:lnTo>
                  <a:pt x="704" y="78"/>
                </a:lnTo>
                <a:lnTo>
                  <a:pt x="704" y="70"/>
                </a:lnTo>
                <a:lnTo>
                  <a:pt x="701" y="55"/>
                </a:lnTo>
                <a:lnTo>
                  <a:pt x="699" y="50"/>
                </a:lnTo>
                <a:close/>
                <a:moveTo>
                  <a:pt x="670" y="36"/>
                </a:moveTo>
                <a:lnTo>
                  <a:pt x="658" y="36"/>
                </a:lnTo>
                <a:lnTo>
                  <a:pt x="647" y="40"/>
                </a:lnTo>
                <a:lnTo>
                  <a:pt x="637" y="46"/>
                </a:lnTo>
                <a:lnTo>
                  <a:pt x="641" y="60"/>
                </a:lnTo>
                <a:lnTo>
                  <a:pt x="650" y="53"/>
                </a:lnTo>
                <a:lnTo>
                  <a:pt x="659" y="50"/>
                </a:lnTo>
                <a:lnTo>
                  <a:pt x="699" y="50"/>
                </a:lnTo>
                <a:lnTo>
                  <a:pt x="695" y="45"/>
                </a:lnTo>
                <a:lnTo>
                  <a:pt x="685" y="39"/>
                </a:lnTo>
                <a:lnTo>
                  <a:pt x="670" y="36"/>
                </a:lnTo>
                <a:close/>
                <a:moveTo>
                  <a:pt x="740" y="44"/>
                </a:moveTo>
                <a:lnTo>
                  <a:pt x="733" y="44"/>
                </a:lnTo>
                <a:lnTo>
                  <a:pt x="730" y="45"/>
                </a:lnTo>
                <a:lnTo>
                  <a:pt x="725" y="50"/>
                </a:lnTo>
                <a:lnTo>
                  <a:pt x="724" y="53"/>
                </a:lnTo>
                <a:lnTo>
                  <a:pt x="724" y="59"/>
                </a:lnTo>
                <a:lnTo>
                  <a:pt x="725" y="62"/>
                </a:lnTo>
                <a:lnTo>
                  <a:pt x="730" y="67"/>
                </a:lnTo>
                <a:lnTo>
                  <a:pt x="733" y="68"/>
                </a:lnTo>
                <a:lnTo>
                  <a:pt x="740" y="68"/>
                </a:lnTo>
                <a:lnTo>
                  <a:pt x="743" y="67"/>
                </a:lnTo>
                <a:lnTo>
                  <a:pt x="748" y="62"/>
                </a:lnTo>
                <a:lnTo>
                  <a:pt x="749" y="59"/>
                </a:lnTo>
                <a:lnTo>
                  <a:pt x="749" y="53"/>
                </a:lnTo>
                <a:lnTo>
                  <a:pt x="748" y="50"/>
                </a:lnTo>
                <a:lnTo>
                  <a:pt x="743" y="45"/>
                </a:lnTo>
                <a:lnTo>
                  <a:pt x="740" y="44"/>
                </a:lnTo>
                <a:close/>
                <a:moveTo>
                  <a:pt x="740" y="109"/>
                </a:moveTo>
                <a:lnTo>
                  <a:pt x="733" y="109"/>
                </a:lnTo>
                <a:lnTo>
                  <a:pt x="730" y="110"/>
                </a:lnTo>
                <a:lnTo>
                  <a:pt x="725" y="115"/>
                </a:lnTo>
                <a:lnTo>
                  <a:pt x="724" y="118"/>
                </a:lnTo>
                <a:lnTo>
                  <a:pt x="724" y="125"/>
                </a:lnTo>
                <a:lnTo>
                  <a:pt x="725" y="128"/>
                </a:lnTo>
                <a:lnTo>
                  <a:pt x="730" y="133"/>
                </a:lnTo>
                <a:lnTo>
                  <a:pt x="733" y="134"/>
                </a:lnTo>
                <a:lnTo>
                  <a:pt x="740" y="134"/>
                </a:lnTo>
                <a:lnTo>
                  <a:pt x="743" y="133"/>
                </a:lnTo>
                <a:lnTo>
                  <a:pt x="748" y="128"/>
                </a:lnTo>
                <a:lnTo>
                  <a:pt x="749" y="125"/>
                </a:lnTo>
                <a:lnTo>
                  <a:pt x="749" y="118"/>
                </a:lnTo>
                <a:lnTo>
                  <a:pt x="748" y="115"/>
                </a:lnTo>
                <a:lnTo>
                  <a:pt x="743" y="110"/>
                </a:lnTo>
                <a:lnTo>
                  <a:pt x="740" y="109"/>
                </a:lnTo>
                <a:close/>
              </a:path>
            </a:pathLst>
          </a:custGeom>
          <a:solidFill>
            <a:srgbClr val="0040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81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DC0FEE-76F5-328E-08B9-87919AFBA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18269"/>
            <a:ext cx="9144000" cy="1342496"/>
          </a:xfrm>
        </p:spPr>
        <p:txBody>
          <a:bodyPr>
            <a:normAutofit fontScale="90000"/>
          </a:bodyPr>
          <a:lstStyle/>
          <a:p>
            <a:pPr algn="l"/>
            <a:r>
              <a:rPr lang="es-ES" sz="3200" b="1" dirty="0">
                <a:solidFill>
                  <a:srgbClr val="006666"/>
                </a:solidFill>
                <a:latin typeface="+mn-lt"/>
              </a:rPr>
              <a:t>Ayuda concedida: </a:t>
            </a:r>
            <a:r>
              <a:rPr lang="es-ES" sz="3200" dirty="0">
                <a:latin typeface="+mn-lt"/>
              </a:rPr>
              <a:t>185.251,00 €</a:t>
            </a:r>
            <a:br>
              <a:rPr lang="es-ES" sz="3200" dirty="0">
                <a:latin typeface="+mn-lt"/>
              </a:rPr>
            </a:br>
            <a:r>
              <a:rPr lang="es-ES" sz="3200" b="1" dirty="0">
                <a:solidFill>
                  <a:srgbClr val="006666"/>
                </a:solidFill>
                <a:latin typeface="+mn-lt"/>
              </a:rPr>
              <a:t>Presupuesto ejecutado: </a:t>
            </a:r>
            <a:r>
              <a:rPr lang="es-ES" sz="3200" dirty="0">
                <a:latin typeface="+mn-lt"/>
              </a:rPr>
              <a:t>150.282,00 €</a:t>
            </a:r>
            <a:b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es-ES" sz="3200" b="1" dirty="0">
                <a:solidFill>
                  <a:srgbClr val="006666"/>
                </a:solidFill>
                <a:latin typeface="+mn-lt"/>
              </a:rPr>
              <a:t>Desviación: </a:t>
            </a:r>
            <a:r>
              <a:rPr lang="es-ES" sz="3200" dirty="0">
                <a:latin typeface="+mn-lt"/>
              </a:rPr>
              <a:t>19%</a:t>
            </a:r>
            <a:br>
              <a:rPr lang="es-ES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es-ES" sz="3200" b="1" dirty="0">
                <a:solidFill>
                  <a:srgbClr val="006666"/>
                </a:solidFill>
                <a:latin typeface="+mn-lt"/>
              </a:rPr>
              <a:t>Ayuda certificada: </a:t>
            </a:r>
            <a:r>
              <a:rPr lang="es-ES" sz="3200" dirty="0">
                <a:latin typeface="+mn-lt"/>
              </a:rPr>
              <a:t>100%</a:t>
            </a:r>
            <a:br>
              <a:rPr lang="es-ES" sz="3200" dirty="0">
                <a:latin typeface="+mn-lt"/>
              </a:rPr>
            </a:br>
            <a:r>
              <a:rPr lang="es-ES" sz="3200" b="1" dirty="0">
                <a:solidFill>
                  <a:srgbClr val="006666"/>
                </a:solidFill>
                <a:latin typeface="+mn-lt"/>
              </a:rPr>
              <a:t>Anticipos:</a:t>
            </a:r>
            <a:r>
              <a:rPr lang="es-ES" sz="3200" dirty="0">
                <a:solidFill>
                  <a:srgbClr val="006666"/>
                </a:solidFill>
                <a:latin typeface="+mn-lt"/>
              </a:rPr>
              <a:t> </a:t>
            </a:r>
            <a:r>
              <a:rPr lang="es-ES" sz="3200" dirty="0">
                <a:latin typeface="+mn-lt"/>
              </a:rPr>
              <a:t>SI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49B7E7-F49F-FB2E-A81A-92B030B74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72"/>
            <a:ext cx="9144000" cy="1655762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s-ES" sz="2900" b="1" dirty="0">
                <a:solidFill>
                  <a:srgbClr val="006666"/>
                </a:solidFill>
              </a:rPr>
              <a:t>Acciones que contempla el Proyecto: </a:t>
            </a:r>
            <a:r>
              <a:rPr lang="es-ES" sz="2900" dirty="0"/>
              <a:t>15</a:t>
            </a:r>
          </a:p>
          <a:p>
            <a:pPr algn="l">
              <a:spcBef>
                <a:spcPts val="0"/>
              </a:spcBef>
            </a:pPr>
            <a:r>
              <a:rPr lang="es-ES" sz="2900" b="1" dirty="0">
                <a:solidFill>
                  <a:srgbClr val="006666"/>
                </a:solidFill>
              </a:rPr>
              <a:t>Acciones ejecutadas: </a:t>
            </a:r>
            <a:r>
              <a:rPr lang="es-ES" sz="2900" dirty="0"/>
              <a:t>13</a:t>
            </a:r>
          </a:p>
          <a:p>
            <a:pPr algn="l"/>
            <a:endParaRPr lang="es-ES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B2CA491-F1BC-89F3-F9B6-E51BE6961764}"/>
              </a:ext>
            </a:extLst>
          </p:cNvPr>
          <p:cNvCxnSpPr>
            <a:cxnSpLocks/>
          </p:cNvCxnSpPr>
          <p:nvPr/>
        </p:nvCxnSpPr>
        <p:spPr>
          <a:xfrm>
            <a:off x="1608667" y="3691468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0BC66510-3F62-D9C8-579F-747FDC2033D6}"/>
              </a:ext>
            </a:extLst>
          </p:cNvPr>
          <p:cNvCxnSpPr>
            <a:cxnSpLocks/>
          </p:cNvCxnSpPr>
          <p:nvPr/>
        </p:nvCxnSpPr>
        <p:spPr>
          <a:xfrm>
            <a:off x="1600200" y="4800593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Subtítulo 2">
            <a:extLst>
              <a:ext uri="{FF2B5EF4-FFF2-40B4-BE49-F238E27FC236}">
                <a16:creationId xmlns:a16="http://schemas.microsoft.com/office/drawing/2014/main" id="{B6D22407-F69B-EC86-58E7-3B232F6E2A1A}"/>
              </a:ext>
            </a:extLst>
          </p:cNvPr>
          <p:cNvSpPr txBox="1">
            <a:spLocks/>
          </p:cNvSpPr>
          <p:nvPr/>
        </p:nvSpPr>
        <p:spPr>
          <a:xfrm>
            <a:off x="1524000" y="4988723"/>
            <a:ext cx="9144000" cy="489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S" sz="2900" b="1" dirty="0" err="1">
                <a:solidFill>
                  <a:srgbClr val="006666"/>
                </a:solidFill>
              </a:rPr>
              <a:t>GDR’s</a:t>
            </a:r>
            <a:r>
              <a:rPr lang="es-ES" sz="2900" b="1" dirty="0">
                <a:solidFill>
                  <a:srgbClr val="006666"/>
                </a:solidFill>
              </a:rPr>
              <a:t> participantes: </a:t>
            </a:r>
            <a:r>
              <a:rPr lang="es-ES" sz="2900" dirty="0"/>
              <a:t>11 + READER</a:t>
            </a:r>
            <a:endParaRPr lang="es-ES" sz="2900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es-ES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2FC445D-24A3-7DEB-F10C-824D61F6A305}"/>
              </a:ext>
            </a:extLst>
          </p:cNvPr>
          <p:cNvCxnSpPr>
            <a:cxnSpLocks/>
          </p:cNvCxnSpPr>
          <p:nvPr/>
        </p:nvCxnSpPr>
        <p:spPr>
          <a:xfrm>
            <a:off x="1600200" y="5698053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Subtítulo 2">
            <a:extLst>
              <a:ext uri="{FF2B5EF4-FFF2-40B4-BE49-F238E27FC236}">
                <a16:creationId xmlns:a16="http://schemas.microsoft.com/office/drawing/2014/main" id="{E95BBD80-88B6-D263-AB0E-DC920DEF7F5C}"/>
              </a:ext>
            </a:extLst>
          </p:cNvPr>
          <p:cNvSpPr txBox="1">
            <a:spLocks/>
          </p:cNvSpPr>
          <p:nvPr/>
        </p:nvSpPr>
        <p:spPr>
          <a:xfrm>
            <a:off x="1515533" y="457205"/>
            <a:ext cx="9144000" cy="73658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4500" b="1" dirty="0">
                <a:solidFill>
                  <a:srgbClr val="006666"/>
                </a:solidFill>
              </a:rPr>
              <a:t>Cooperación Rural Digital: Recursos digitales para la cohesión territorial en el Medio Rural de Asturias</a:t>
            </a:r>
            <a:endParaRPr lang="es-ES" sz="4500" dirty="0">
              <a:solidFill>
                <a:srgbClr val="006666"/>
              </a:solidFill>
            </a:endParaRPr>
          </a:p>
          <a:p>
            <a:pPr algn="l"/>
            <a:endParaRPr lang="es-ES" dirty="0"/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0DEA23B-5239-15BF-B91C-FA364D0330B7}"/>
              </a:ext>
            </a:extLst>
          </p:cNvPr>
          <p:cNvSpPr txBox="1">
            <a:spLocks/>
          </p:cNvSpPr>
          <p:nvPr/>
        </p:nvSpPr>
        <p:spPr>
          <a:xfrm>
            <a:off x="1515533" y="5885257"/>
            <a:ext cx="9144000" cy="489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S" sz="2900" b="1" dirty="0">
                <a:solidFill>
                  <a:srgbClr val="006666"/>
                </a:solidFill>
              </a:rPr>
              <a:t>Anualidades:</a:t>
            </a:r>
            <a:r>
              <a:rPr lang="es-ES" sz="29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900" dirty="0"/>
              <a:t>2020 y 2021</a:t>
            </a:r>
            <a:endParaRPr lang="es-ES" sz="2000" baseline="30000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432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E057C-EB20-43CF-D3E1-BA9FE77B4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r>
              <a:rPr lang="es-ES" sz="2800" b="1" i="1" dirty="0">
                <a:solidFill>
                  <a:srgbClr val="006666"/>
                </a:solidFill>
                <a:latin typeface="+mn-lt"/>
              </a:rPr>
              <a:t>Informe Técnico en NN.TT. para los </a:t>
            </a:r>
            <a:r>
              <a:rPr lang="es-ES" sz="2800" b="1" i="1" dirty="0" err="1">
                <a:solidFill>
                  <a:srgbClr val="006666"/>
                </a:solidFill>
                <a:latin typeface="+mn-lt"/>
              </a:rPr>
              <a:t>GDR’s</a:t>
            </a:r>
            <a:r>
              <a:rPr lang="es-ES" sz="2800" b="1" i="1" dirty="0">
                <a:solidFill>
                  <a:srgbClr val="006666"/>
                </a:solidFill>
                <a:latin typeface="+mn-lt"/>
              </a:rPr>
              <a:t> de Asturias: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789FA3-B7B7-67BB-88FE-F23109D87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8000" b="1" dirty="0"/>
              <a:t>Análisis del sitio web: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algn="l"/>
            <a:r>
              <a:rPr lang="es-ES" sz="8000" b="1" dirty="0"/>
              <a:t>Cumplimiento de estándares W3C de accesibilidad.</a:t>
            </a:r>
          </a:p>
          <a:p>
            <a:pPr algn="l"/>
            <a:endParaRPr lang="es-ES" sz="8000" b="1" dirty="0"/>
          </a:p>
          <a:p>
            <a:pPr algn="l"/>
            <a:endParaRPr lang="es-ES" sz="8000" b="1" dirty="0"/>
          </a:p>
          <a:p>
            <a:pPr algn="l"/>
            <a:r>
              <a:rPr lang="es-ES" sz="8000" b="1" dirty="0"/>
              <a:t>Posicionamiento web.</a:t>
            </a:r>
          </a:p>
          <a:p>
            <a:pPr algn="l"/>
            <a:endParaRPr lang="es-ES" dirty="0"/>
          </a:p>
          <a:p>
            <a:pPr algn="l"/>
            <a:r>
              <a:rPr lang="es-ES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La mayoría de los </a:t>
            </a:r>
            <a:r>
              <a:rPr lang="es-ES" sz="1800" b="1" i="0" u="none" strike="noStrike" kern="1200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GDR’s</a:t>
            </a:r>
            <a:r>
              <a:rPr lang="es-ES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sólo cumplen el 60-70% de las prácticas de accesibilidad y usabilidad</a:t>
            </a:r>
            <a:endParaRPr lang="es-E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s-ES" sz="24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Medición de resultados, incumplimiento RGPD, política cookies o Ley Transparencia</a:t>
            </a:r>
            <a:endParaRPr lang="es-ES" sz="2400" b="0" i="0" u="none" strike="noStrike" dirty="0">
              <a:effectLst/>
              <a:latin typeface="Arial" panose="020B0604020202020204" pitchFamily="34" charset="0"/>
            </a:endParaRPr>
          </a:p>
          <a:p>
            <a:pPr algn="l"/>
            <a:endParaRPr lang="es-ES" dirty="0"/>
          </a:p>
          <a:p>
            <a:pPr algn="l"/>
            <a:r>
              <a:rPr lang="es-ES" sz="8000" b="1" dirty="0"/>
              <a:t>Marketing social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60CBB04-2800-4D1D-BAD2-1EB9E90613E0}"/>
              </a:ext>
            </a:extLst>
          </p:cNvPr>
          <p:cNvSpPr txBox="1">
            <a:spLocks/>
          </p:cNvSpPr>
          <p:nvPr/>
        </p:nvSpPr>
        <p:spPr>
          <a:xfrm>
            <a:off x="1524000" y="538161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solidFill>
                  <a:srgbClr val="006666"/>
                </a:solidFill>
                <a:latin typeface="+mn-lt"/>
              </a:rPr>
              <a:t>SITUACIÓN DE PARTIDA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8BC6D4DF-E9EB-2541-5B23-653E4651A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228001"/>
              </p:ext>
            </p:extLst>
          </p:nvPr>
        </p:nvGraphicFramePr>
        <p:xfrm>
          <a:off x="1981196" y="2091265"/>
          <a:ext cx="812800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4493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Dominio, cuentas de correo y alojamiento web en España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476382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617BED53-58BE-AB79-554D-DF79EE618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16480"/>
              </p:ext>
            </p:extLst>
          </p:nvPr>
        </p:nvGraphicFramePr>
        <p:xfrm>
          <a:off x="1981196" y="2472263"/>
          <a:ext cx="812800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4493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Medición de resultados, incumplimiento RGPD, política cookies o Ley Transparencia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476382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3AEF8FC-1D01-7FFC-A4C9-89005A367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475169"/>
              </p:ext>
            </p:extLst>
          </p:nvPr>
        </p:nvGraphicFramePr>
        <p:xfrm>
          <a:off x="1981196" y="3218179"/>
          <a:ext cx="8128000" cy="640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4493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La mayoría de los </a:t>
                      </a:r>
                      <a:r>
                        <a:rPr lang="es-ES" dirty="0" err="1"/>
                        <a:t>GDR’s</a:t>
                      </a:r>
                      <a:r>
                        <a:rPr lang="es-ES" dirty="0"/>
                        <a:t> sólo cumplen el 60-70% de las prácticas de accesibilidad y usabilidad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476382"/>
                  </a:ext>
                </a:extLst>
              </a:tr>
            </a:tbl>
          </a:graphicData>
        </a:graphic>
      </p:graphicFrame>
      <p:graphicFrame>
        <p:nvGraphicFramePr>
          <p:cNvPr id="10" name="Tabla 10">
            <a:extLst>
              <a:ext uri="{FF2B5EF4-FFF2-40B4-BE49-F238E27FC236}">
                <a16:creationId xmlns:a16="http://schemas.microsoft.com/office/drawing/2014/main" id="{77B24142-54EC-2645-FDDB-7183C7735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414246"/>
              </p:ext>
            </p:extLst>
          </p:nvPr>
        </p:nvGraphicFramePr>
        <p:xfrm>
          <a:off x="1981196" y="4199042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0844896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Sólo la mitad de los </a:t>
                      </a:r>
                      <a:r>
                        <a:rPr lang="es-ES" dirty="0" err="1"/>
                        <a:t>GDR’s</a:t>
                      </a:r>
                      <a:r>
                        <a:rPr lang="es-ES" dirty="0"/>
                        <a:t> cumplen más del 50% de las prácticas sobre posicionamiento web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09143"/>
                  </a:ext>
                </a:extLst>
              </a:tr>
            </a:tbl>
          </a:graphicData>
        </a:graphic>
      </p:graphicFrame>
      <p:graphicFrame>
        <p:nvGraphicFramePr>
          <p:cNvPr id="11" name="Tabla 11">
            <a:extLst>
              <a:ext uri="{FF2B5EF4-FFF2-40B4-BE49-F238E27FC236}">
                <a16:creationId xmlns:a16="http://schemas.microsoft.com/office/drawing/2014/main" id="{EEEEF8BC-8580-28BB-4CF0-9D1A7888F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715695"/>
              </p:ext>
            </p:extLst>
          </p:nvPr>
        </p:nvGraphicFramePr>
        <p:xfrm>
          <a:off x="1981196" y="5164666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389764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Heterogeneidad en el uso de redes sociales, con déficits en el método de las publicaciones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633727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87AFDB7A-6E09-BB0A-9DB7-88F1622E664E}"/>
              </a:ext>
            </a:extLst>
          </p:cNvPr>
          <p:cNvSpPr txBox="1"/>
          <p:nvPr/>
        </p:nvSpPr>
        <p:spPr>
          <a:xfrm>
            <a:off x="7713132" y="6089006"/>
            <a:ext cx="2590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</a:rPr>
              <a:t>Margen de mejora</a:t>
            </a:r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94A89FD8-16FC-61C2-334E-F74C8D22F125}"/>
              </a:ext>
            </a:extLst>
          </p:cNvPr>
          <p:cNvSpPr/>
          <p:nvPr/>
        </p:nvSpPr>
        <p:spPr>
          <a:xfrm>
            <a:off x="6434665" y="6206067"/>
            <a:ext cx="1278467" cy="270933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5047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4DE96-D6A3-D9F3-0465-8477BF5C6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8161"/>
            <a:ext cx="9144000" cy="477837"/>
          </a:xfrm>
        </p:spPr>
        <p:txBody>
          <a:bodyPr>
            <a:normAutofit/>
          </a:bodyPr>
          <a:lstStyle/>
          <a:p>
            <a:pPr algn="l"/>
            <a:r>
              <a:rPr lang="es-ES" sz="2800" b="1" dirty="0">
                <a:solidFill>
                  <a:srgbClr val="006666"/>
                </a:solidFill>
                <a:latin typeface="+mn-lt"/>
              </a:rPr>
              <a:t>OBJETIVOS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5E4630-4182-DCAB-8FB5-0A2CF184D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4266" y="1163636"/>
            <a:ext cx="9144000" cy="953029"/>
          </a:xfrm>
        </p:spPr>
        <p:txBody>
          <a:bodyPr>
            <a:noAutofit/>
          </a:bodyPr>
          <a:lstStyle/>
          <a:p>
            <a:r>
              <a:rPr lang="es-ES" b="1" dirty="0"/>
              <a:t>Actualizar, modernizar y posicionar las herramientas digitales empleadas por los Grupos de Desarrollo Rural de Asturias, de tal manera que lleguen de una manera eficiente y efectiva a los territorios rurales de la región.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6D2E0818-B6C5-F961-6FEB-3BF0470CE4FE}"/>
              </a:ext>
            </a:extLst>
          </p:cNvPr>
          <p:cNvSpPr txBox="1">
            <a:spLocks/>
          </p:cNvSpPr>
          <p:nvPr/>
        </p:nvSpPr>
        <p:spPr>
          <a:xfrm>
            <a:off x="1964266" y="2869147"/>
            <a:ext cx="9144000" cy="1042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/>
              <a:t>Establecer estrategias de comunicación homogéneas, coordinadas entre READER-</a:t>
            </a:r>
            <a:r>
              <a:rPr lang="es-ES" b="1" dirty="0" err="1"/>
              <a:t>GDR’s</a:t>
            </a:r>
            <a:r>
              <a:rPr lang="es-ES" b="1" dirty="0"/>
              <a:t> , que visibilicen las estrategias Leader y las políticas rurales desarrolladas desde las comarcas y la Consejería de Medio Rural y Cohesión Territorial del Principado de Asturias.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77A5380F-864F-25DD-A11C-4638E9B7F867}"/>
              </a:ext>
            </a:extLst>
          </p:cNvPr>
          <p:cNvSpPr txBox="1">
            <a:spLocks/>
          </p:cNvSpPr>
          <p:nvPr/>
        </p:nvSpPr>
        <p:spPr>
          <a:xfrm>
            <a:off x="1964266" y="4537078"/>
            <a:ext cx="9144000" cy="1042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/>
              <a:t>Diseñar y elaborar materiales de apoyo para el correcto desarrollo de los proyectos innovadores en el medio rural de Asturias.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281EEF0-6E1F-51B5-6960-A8ADC3918755}"/>
              </a:ext>
            </a:extLst>
          </p:cNvPr>
          <p:cNvCxnSpPr>
            <a:cxnSpLocks/>
          </p:cNvCxnSpPr>
          <p:nvPr/>
        </p:nvCxnSpPr>
        <p:spPr>
          <a:xfrm>
            <a:off x="1964266" y="2785538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6D6357B-BDD4-38D0-103A-8CD061A4E994}"/>
              </a:ext>
            </a:extLst>
          </p:cNvPr>
          <p:cNvCxnSpPr>
            <a:cxnSpLocks/>
          </p:cNvCxnSpPr>
          <p:nvPr/>
        </p:nvCxnSpPr>
        <p:spPr>
          <a:xfrm>
            <a:off x="1964266" y="4460876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Subtítulo 2">
            <a:extLst>
              <a:ext uri="{FF2B5EF4-FFF2-40B4-BE49-F238E27FC236}">
                <a16:creationId xmlns:a16="http://schemas.microsoft.com/office/drawing/2014/main" id="{B2D17384-53A1-B801-D70B-D805E5B1777C}"/>
              </a:ext>
            </a:extLst>
          </p:cNvPr>
          <p:cNvSpPr txBox="1">
            <a:spLocks/>
          </p:cNvSpPr>
          <p:nvPr/>
        </p:nvSpPr>
        <p:spPr>
          <a:xfrm>
            <a:off x="1964266" y="5553082"/>
            <a:ext cx="9144000" cy="863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/>
              <a:t>Establecer puntos de encuentros “en la red” entre el GDR y los actores del medio rural.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DADB2AE-69AC-407F-AF39-96B1DC82B46D}"/>
              </a:ext>
            </a:extLst>
          </p:cNvPr>
          <p:cNvCxnSpPr>
            <a:cxnSpLocks/>
          </p:cNvCxnSpPr>
          <p:nvPr/>
        </p:nvCxnSpPr>
        <p:spPr>
          <a:xfrm>
            <a:off x="1964266" y="5476880"/>
            <a:ext cx="905933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069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9527D90-0696-FBA9-F363-551071B0C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4067" y="1773238"/>
            <a:ext cx="8415866" cy="105462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s-ES" dirty="0"/>
              <a:t>Estilo uniforme con tres tipos de personalizaciones, reconocibles y con imagen de marca del programa Leader en Asturias</a:t>
            </a:r>
          </a:p>
          <a:p>
            <a:pPr>
              <a:spcBef>
                <a:spcPts val="0"/>
              </a:spcBef>
            </a:pPr>
            <a:r>
              <a:rPr lang="es-ES" dirty="0"/>
              <a:t>Capacidad de autogestión de contenidos</a:t>
            </a:r>
          </a:p>
          <a:p>
            <a:pPr>
              <a:spcBef>
                <a:spcPts val="0"/>
              </a:spcBef>
            </a:pPr>
            <a:r>
              <a:rPr lang="es-ES" dirty="0"/>
              <a:t>Cumplimiento íntegro de los </a:t>
            </a:r>
            <a:r>
              <a:rPr lang="es-ES" dirty="0" err="1"/>
              <a:t>standares</a:t>
            </a:r>
            <a:r>
              <a:rPr lang="es-ES" dirty="0"/>
              <a:t> de accesibilidad y usabilidad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128DE29-EC29-F55A-035F-BD3679C994DB}"/>
              </a:ext>
            </a:extLst>
          </p:cNvPr>
          <p:cNvSpPr txBox="1">
            <a:spLocks/>
          </p:cNvSpPr>
          <p:nvPr/>
        </p:nvSpPr>
        <p:spPr>
          <a:xfrm>
            <a:off x="1524000" y="538161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solidFill>
                  <a:srgbClr val="006666"/>
                </a:solidFill>
                <a:latin typeface="+mn-lt"/>
              </a:rPr>
              <a:t>ACTUACIONES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3C9DB3D9-DC85-C4CA-6358-86E3562B7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981392"/>
              </p:ext>
            </p:extLst>
          </p:nvPr>
        </p:nvGraphicFramePr>
        <p:xfrm>
          <a:off x="1820334" y="1229360"/>
          <a:ext cx="8128000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67810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PLATAFORMAS WEB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302102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9DBEDBB-B3A0-EB0E-A483-8B5EFED6F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335251"/>
              </p:ext>
            </p:extLst>
          </p:nvPr>
        </p:nvGraphicFramePr>
        <p:xfrm>
          <a:off x="1820334" y="3067479"/>
          <a:ext cx="8128000" cy="822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67810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GENERACIÓN DE PAUTAS Y ACOMPAÑAMIENTO PARA EL USO DE LAS HERRAMIENTAS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302102"/>
                  </a:ext>
                </a:extLst>
              </a:tr>
            </a:tbl>
          </a:graphicData>
        </a:graphic>
      </p:graphicFrame>
      <p:sp>
        <p:nvSpPr>
          <p:cNvPr id="7" name="Subtítulo 2">
            <a:extLst>
              <a:ext uri="{FF2B5EF4-FFF2-40B4-BE49-F238E27FC236}">
                <a16:creationId xmlns:a16="http://schemas.microsoft.com/office/drawing/2014/main" id="{3573F715-E95A-B358-4A0C-8EB8C621B54A}"/>
              </a:ext>
            </a:extLst>
          </p:cNvPr>
          <p:cNvSpPr txBox="1">
            <a:spLocks/>
          </p:cNvSpPr>
          <p:nvPr/>
        </p:nvSpPr>
        <p:spPr>
          <a:xfrm>
            <a:off x="1219199" y="3974579"/>
            <a:ext cx="9144000" cy="445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200" dirty="0"/>
              <a:t>Plan de formación para el manejo web y redes sociales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EDB34158-51DC-56F0-0F0C-4EDF557DF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34733"/>
              </p:ext>
            </p:extLst>
          </p:nvPr>
        </p:nvGraphicFramePr>
        <p:xfrm>
          <a:off x="1820334" y="4552010"/>
          <a:ext cx="8128000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67810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PLAN DE COMUNICACIÓN SECTORIAL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302102"/>
                  </a:ext>
                </a:extLst>
              </a:tr>
            </a:tbl>
          </a:graphicData>
        </a:graphic>
      </p:graphicFrame>
      <p:sp>
        <p:nvSpPr>
          <p:cNvPr id="11" name="Subtítulo 2">
            <a:extLst>
              <a:ext uri="{FF2B5EF4-FFF2-40B4-BE49-F238E27FC236}">
                <a16:creationId xmlns:a16="http://schemas.microsoft.com/office/drawing/2014/main" id="{D5C93A61-7DF8-E03C-DFF3-3F20D3897366}"/>
              </a:ext>
            </a:extLst>
          </p:cNvPr>
          <p:cNvSpPr txBox="1">
            <a:spLocks/>
          </p:cNvSpPr>
          <p:nvPr/>
        </p:nvSpPr>
        <p:spPr>
          <a:xfrm>
            <a:off x="1270000" y="5087427"/>
            <a:ext cx="9144000" cy="6990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200" dirty="0"/>
              <a:t>Diseño de planes de marketing digital para los sectores productivos estratégicos de cada territorio (11)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800E421-26A9-CA44-C34E-B3242567C216}"/>
              </a:ext>
            </a:extLst>
          </p:cNvPr>
          <p:cNvSpPr txBox="1"/>
          <p:nvPr/>
        </p:nvSpPr>
        <p:spPr>
          <a:xfrm>
            <a:off x="8464270" y="2770445"/>
            <a:ext cx="141297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dirty="0">
                <a:hlinkClick r:id="rId2"/>
              </a:rPr>
              <a:t>https://naviaporcia.com/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133038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9F67825-03CB-116C-E474-A9F5880F329B}"/>
              </a:ext>
            </a:extLst>
          </p:cNvPr>
          <p:cNvSpPr txBox="1">
            <a:spLocks/>
          </p:cNvSpPr>
          <p:nvPr/>
        </p:nvSpPr>
        <p:spPr>
          <a:xfrm>
            <a:off x="1524000" y="538161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solidFill>
                  <a:srgbClr val="006666"/>
                </a:solidFill>
                <a:latin typeface="+mn-lt"/>
              </a:rPr>
              <a:t>ACTUACIONES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68C2AB64-1BB5-8EE4-EA93-58C9D0014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526923"/>
              </p:ext>
            </p:extLst>
          </p:nvPr>
        </p:nvGraphicFramePr>
        <p:xfrm>
          <a:off x="1820334" y="1292326"/>
          <a:ext cx="8128000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67810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DISEÑO Y ELABORACIÓN DE MATERIALES DE APOYO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302102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9ED59CF4-2382-0AFD-1818-CDF2752DD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934633"/>
              </p:ext>
            </p:extLst>
          </p:nvPr>
        </p:nvGraphicFramePr>
        <p:xfrm>
          <a:off x="1820334" y="3188859"/>
          <a:ext cx="8128000" cy="45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67810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PROGRAMA DE DIFUSIÓN</a:t>
                      </a:r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302102"/>
                  </a:ext>
                </a:extLst>
              </a:tr>
            </a:tbl>
          </a:graphicData>
        </a:graphic>
      </p:graphicFrame>
      <p:sp>
        <p:nvSpPr>
          <p:cNvPr id="7" name="Abrir llave 6">
            <a:extLst>
              <a:ext uri="{FF2B5EF4-FFF2-40B4-BE49-F238E27FC236}">
                <a16:creationId xmlns:a16="http://schemas.microsoft.com/office/drawing/2014/main" id="{ABF0E9FB-1983-0204-2733-393FE538F0E4}"/>
              </a:ext>
            </a:extLst>
          </p:cNvPr>
          <p:cNvSpPr/>
          <p:nvPr/>
        </p:nvSpPr>
        <p:spPr>
          <a:xfrm>
            <a:off x="1088810" y="2963337"/>
            <a:ext cx="333585" cy="1670314"/>
          </a:xfrm>
          <a:prstGeom prst="leftBrace">
            <a:avLst/>
          </a:prstGeom>
          <a:ln w="190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04781980-14AE-BD97-D518-5316C2A14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6200000">
            <a:off x="186954" y="3577009"/>
            <a:ext cx="1244912" cy="558801"/>
          </a:xfrm>
        </p:spPr>
        <p:txBody>
          <a:bodyPr>
            <a:normAutofit/>
          </a:bodyPr>
          <a:lstStyle/>
          <a:p>
            <a:r>
              <a:rPr lang="es-ES" sz="1600" b="1" dirty="0">
                <a:solidFill>
                  <a:srgbClr val="006666"/>
                </a:solidFill>
                <a:latin typeface="+mn-lt"/>
              </a:rPr>
              <a:t>SOY RURAL,</a:t>
            </a:r>
            <a:br>
              <a:rPr lang="es-ES" sz="1600" b="1" dirty="0">
                <a:solidFill>
                  <a:srgbClr val="006666"/>
                </a:solidFill>
                <a:latin typeface="+mn-lt"/>
              </a:rPr>
            </a:br>
            <a:r>
              <a:rPr lang="es-ES" sz="1600" b="1" dirty="0">
                <a:solidFill>
                  <a:srgbClr val="006666"/>
                </a:solidFill>
                <a:latin typeface="+mn-lt"/>
              </a:rPr>
              <a:t>SOY LEADER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CBAA40EC-23B7-C662-9029-C1367EAEF98F}"/>
              </a:ext>
            </a:extLst>
          </p:cNvPr>
          <p:cNvSpPr txBox="1">
            <a:spLocks/>
          </p:cNvSpPr>
          <p:nvPr/>
        </p:nvSpPr>
        <p:spPr>
          <a:xfrm>
            <a:off x="1820334" y="1867743"/>
            <a:ext cx="8128000" cy="9262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200" dirty="0"/>
              <a:t>Producción de medios gráficos y/o audiovisuales de soporte para las Gerencias y para los potenciales solicitantes de las líneas de financiación Leader (</a:t>
            </a:r>
            <a:r>
              <a:rPr lang="es-ES" sz="2200" i="1" dirty="0"/>
              <a:t>tutoriales animados</a:t>
            </a:r>
            <a:r>
              <a:rPr lang="es-ES" sz="2200" dirty="0"/>
              <a:t>)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2F955A0-8ACA-AFF3-4850-5F07CFEDA4A6}"/>
              </a:ext>
            </a:extLst>
          </p:cNvPr>
          <p:cNvSpPr txBox="1">
            <a:spLocks/>
          </p:cNvSpPr>
          <p:nvPr/>
        </p:nvSpPr>
        <p:spPr>
          <a:xfrm>
            <a:off x="1820334" y="3764276"/>
            <a:ext cx="8128000" cy="9262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200" dirty="0"/>
              <a:t>Diseño, organización y desarrollo de actividades de sensibilización y divulgación en medios digitales y otros soportes de comunicación</a:t>
            </a:r>
          </a:p>
        </p:txBody>
      </p:sp>
      <p:sp>
        <p:nvSpPr>
          <p:cNvPr id="9" name="CuadroTexto 8">
            <a:hlinkClick r:id="rId2"/>
            <a:extLst>
              <a:ext uri="{FF2B5EF4-FFF2-40B4-BE49-F238E27FC236}">
                <a16:creationId xmlns:a16="http://schemas.microsoft.com/office/drawing/2014/main" id="{38F453DD-8417-F9F5-36BC-B55093E6ED91}"/>
              </a:ext>
            </a:extLst>
          </p:cNvPr>
          <p:cNvSpPr txBox="1"/>
          <p:nvPr/>
        </p:nvSpPr>
        <p:spPr>
          <a:xfrm>
            <a:off x="6942668" y="2847921"/>
            <a:ext cx="32258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dirty="0">
                <a:hlinkClick r:id="rId2"/>
              </a:rPr>
              <a:t>https://www.readerasturias.org/taxonomy-videos/term/248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val="784230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477</Words>
  <Application>Microsoft Office PowerPoint</Application>
  <PresentationFormat>Panorámica</PresentationFormat>
  <Paragraphs>50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Ayuda concedida: 185.251,00 € Presupuesto ejecutado: 150.282,00 € Desviación: 19% Ayuda certificada: 100% Anticipos: SI</vt:lpstr>
      <vt:lpstr>Informe Técnico en NN.TT. para los GDR’s de Asturias:</vt:lpstr>
      <vt:lpstr>OBJETIVOS</vt:lpstr>
      <vt:lpstr>Presentación de PowerPoint</vt:lpstr>
      <vt:lpstr>SOY RURAL, SOY LEADER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</cp:revision>
  <dcterms:created xsi:type="dcterms:W3CDTF">2022-06-29T09:31:52Z</dcterms:created>
  <dcterms:modified xsi:type="dcterms:W3CDTF">2022-07-04T10:50:28Z</dcterms:modified>
</cp:coreProperties>
</file>