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5" r:id="rId2"/>
    <p:sldId id="280" r:id="rId3"/>
    <p:sldId id="263" r:id="rId4"/>
    <p:sldId id="282" r:id="rId5"/>
    <p:sldId id="269" r:id="rId6"/>
    <p:sldId id="267" r:id="rId7"/>
    <p:sldId id="270" r:id="rId8"/>
    <p:sldId id="283" r:id="rId9"/>
    <p:sldId id="271" r:id="rId10"/>
    <p:sldId id="272" r:id="rId11"/>
    <p:sldId id="273" r:id="rId12"/>
  </p:sldIdLst>
  <p:sldSz cx="18288000" cy="10287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0176" autoAdjust="0"/>
  </p:normalViewPr>
  <p:slideViewPr>
    <p:cSldViewPr>
      <p:cViewPr varScale="1">
        <p:scale>
          <a:sx n="34" d="100"/>
          <a:sy n="34" d="100"/>
        </p:scale>
        <p:origin x="19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3" d="100"/>
        <a:sy n="153" d="100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52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29471"/>
            <a:ext cx="7250853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58943"/>
            <a:ext cx="3927546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40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058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74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49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>
          <a:xfrm>
            <a:off x="906357" y="3529471"/>
            <a:ext cx="5664729" cy="490817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Estate Management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2018 by Elva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municipality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catering in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Elva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municipality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primarily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 and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facilities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municipality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experiencese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caterer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So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covernment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decided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84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35 of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11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kitchens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kitchen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transport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kitchen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kindergartens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fewest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960 in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schoolhouses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catering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2,500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Elva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municipality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34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Macronutrients</a:t>
            </a:r>
            <a:r>
              <a:rPr lang="et-EE" dirty="0"/>
              <a:t> – </a:t>
            </a:r>
            <a:r>
              <a:rPr lang="et-EE" dirty="0" err="1"/>
              <a:t>fat</a:t>
            </a:r>
            <a:r>
              <a:rPr lang="et-EE" dirty="0"/>
              <a:t>, </a:t>
            </a:r>
            <a:r>
              <a:rPr lang="et-EE" dirty="0" err="1"/>
              <a:t>carbs</a:t>
            </a:r>
            <a:r>
              <a:rPr lang="et-EE" dirty="0"/>
              <a:t>, proteiin</a:t>
            </a:r>
          </a:p>
          <a:p>
            <a:r>
              <a:rPr lang="et-EE" dirty="0" err="1"/>
              <a:t>Delivery</a:t>
            </a:r>
            <a:r>
              <a:rPr lang="et-EE" dirty="0"/>
              <a:t> </a:t>
            </a:r>
            <a:r>
              <a:rPr lang="et-EE" dirty="0" err="1"/>
              <a:t>notes</a:t>
            </a:r>
            <a:r>
              <a:rPr lang="et-EE" dirty="0"/>
              <a:t> – all </a:t>
            </a:r>
            <a:r>
              <a:rPr lang="et-EE" dirty="0" err="1"/>
              <a:t>primary</a:t>
            </a:r>
            <a:r>
              <a:rPr lang="et-EE" dirty="0"/>
              <a:t> </a:t>
            </a:r>
            <a:r>
              <a:rPr lang="et-EE" dirty="0" err="1"/>
              <a:t>goods</a:t>
            </a:r>
            <a:endParaRPr lang="et-EE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795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>
          <a:xfrm>
            <a:off x="906357" y="3529471"/>
            <a:ext cx="5211551" cy="432911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breakfast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porridge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7,30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lunch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(90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in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aftermeal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Total 2.80€</a:t>
            </a:r>
            <a:b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kindergartens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(8.30),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lunch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(12.30) and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dinner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(15.30).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2.50€. Total 5,5€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5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>
          <a:xfrm>
            <a:off x="302119" y="3529471"/>
            <a:ext cx="6268967" cy="623172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menu must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Health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Implementing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Health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meals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pre-school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(2008).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regulation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adopted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meals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children's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healthier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regulation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obsolete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regulation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quantities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vegetables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legumes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offered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weekly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cereal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kinderkarten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nuts and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amount of meat and milk in the menu is reduced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so 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Estonian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co-operation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Nordic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be updated in the near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futuure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too!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Taimne Teisipäev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2020, and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a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meat-free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lunches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menu and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t-E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166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>
          <a:xfrm>
            <a:off x="302119" y="3529471"/>
            <a:ext cx="6344497" cy="573539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 400 000 a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obliged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order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highest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largely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Estonian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rigid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vegetables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juices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honey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chickpeas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lentils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so on. W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buy local food within the possible amount, which is 40,000.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54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439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2055813" y="557213"/>
            <a:ext cx="4951412" cy="2786062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08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a.Loog@elva.e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18288000" cy="10286999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1292" y="0"/>
            <a:ext cx="11492901" cy="10287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21293" y="-8"/>
            <a:ext cx="17566707" cy="961550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B49E176-A543-44F5-96AF-6621994C3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812" y="1285877"/>
            <a:ext cx="7120920" cy="4647092"/>
          </a:xfrm>
        </p:spPr>
        <p:txBody>
          <a:bodyPr anchor="b">
            <a:normAutofit/>
          </a:bodyPr>
          <a:lstStyle/>
          <a:p>
            <a:pPr algn="l"/>
            <a:r>
              <a:rPr lang="et-EE" sz="7200" dirty="0">
                <a:solidFill>
                  <a:srgbClr val="FFFFFF"/>
                </a:solidFill>
              </a:rPr>
              <a:t>Elva Services</a:t>
            </a:r>
            <a:br>
              <a:rPr lang="et-EE" sz="7200" dirty="0">
                <a:solidFill>
                  <a:srgbClr val="FFFFFF"/>
                </a:solidFill>
              </a:rPr>
            </a:br>
            <a:r>
              <a:rPr lang="et-EE" sz="7200" dirty="0">
                <a:solidFill>
                  <a:srgbClr val="FFFFFF"/>
                </a:solidFill>
              </a:rPr>
              <a:t>Elva Teenused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267197" y="-733808"/>
            <a:ext cx="3753612" cy="18287997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1B70CABB-A51C-4E26-A357-B4A3B6B47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812" y="7134398"/>
            <a:ext cx="6589917" cy="1866725"/>
          </a:xfrm>
        </p:spPr>
        <p:txBody>
          <a:bodyPr anchor="t">
            <a:normAutofit/>
          </a:bodyPr>
          <a:lstStyle/>
          <a:p>
            <a:pPr algn="l"/>
            <a:r>
              <a:rPr lang="et-EE" dirty="0">
                <a:solidFill>
                  <a:srgbClr val="FFFFFF"/>
                </a:solidFill>
              </a:rPr>
              <a:t>Krista Loog</a:t>
            </a:r>
          </a:p>
          <a:p>
            <a:pPr algn="l"/>
            <a:r>
              <a:rPr lang="et-EE" dirty="0">
                <a:solidFill>
                  <a:srgbClr val="FFFFFF"/>
                </a:solidFill>
              </a:rPr>
              <a:t>Manager of </a:t>
            </a:r>
            <a:r>
              <a:rPr lang="et-EE" dirty="0" err="1">
                <a:solidFill>
                  <a:srgbClr val="FFFFFF"/>
                </a:solidFill>
              </a:rPr>
              <a:t>the</a:t>
            </a:r>
            <a:r>
              <a:rPr lang="et-EE" dirty="0">
                <a:solidFill>
                  <a:srgbClr val="FFFFFF"/>
                </a:solidFill>
              </a:rPr>
              <a:t> </a:t>
            </a:r>
            <a:r>
              <a:rPr lang="et-EE" dirty="0" err="1">
                <a:solidFill>
                  <a:srgbClr val="FFFFFF"/>
                </a:solidFill>
              </a:rPr>
              <a:t>institution</a:t>
            </a:r>
            <a:endParaRPr lang="et-EE" dirty="0">
              <a:solidFill>
                <a:srgbClr val="FFFFFF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5884" y="1593817"/>
            <a:ext cx="7134243" cy="71342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A519C4-C7CF-4153-9E6D-5ECF77F16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37" y="4026059"/>
            <a:ext cx="5605747" cy="22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4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E9CAC71E-F7AE-47F0-8EAF-5727AF20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272281"/>
            <a:ext cx="15773400" cy="3921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800" dirty="0"/>
              <a:t>Pictures of catering in schools</a:t>
            </a:r>
          </a:p>
        </p:txBody>
      </p:sp>
      <p:pic>
        <p:nvPicPr>
          <p:cNvPr id="11" name="Pilt 10" descr="Pilt, millel on kujutatud köögivili&#10;&#10;Kirjeldus on genereeritud automaatselt">
            <a:extLst>
              <a:ext uri="{FF2B5EF4-FFF2-40B4-BE49-F238E27FC236}">
                <a16:creationId xmlns:a16="http://schemas.microsoft.com/office/drawing/2014/main" id="{BFD8ED61-9913-47DE-9636-F3A33A4FA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r="-1" b="-1"/>
          <a:stretch/>
        </p:blipFill>
        <p:spPr>
          <a:xfrm>
            <a:off x="276838" y="281852"/>
            <a:ext cx="3383193" cy="4732857"/>
          </a:xfrm>
          <a:prstGeom prst="rect">
            <a:avLst/>
          </a:prstGeom>
        </p:spPr>
      </p:pic>
      <p:pic>
        <p:nvPicPr>
          <p:cNvPr id="16" name="Pilt 15" descr="Pilt, millel on kujutatud tass, toit, klaas, jook&#10;&#10;Kirjeldus on genereeritud automaatselt">
            <a:extLst>
              <a:ext uri="{FF2B5EF4-FFF2-40B4-BE49-F238E27FC236}">
                <a16:creationId xmlns:a16="http://schemas.microsoft.com/office/drawing/2014/main" id="{D1D51441-B4FE-47C6-8F9D-6844AD909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r="4043" b="-1"/>
          <a:stretch/>
        </p:blipFill>
        <p:spPr>
          <a:xfrm>
            <a:off x="3863545" y="281852"/>
            <a:ext cx="3383193" cy="4732857"/>
          </a:xfrm>
          <a:prstGeom prst="rect">
            <a:avLst/>
          </a:prstGeom>
        </p:spPr>
      </p:pic>
      <p:pic>
        <p:nvPicPr>
          <p:cNvPr id="18" name="Pilt 17" descr="Pilt, millel on kujutatud toit, siseruumis, põrand, nõu&#10;&#10;Kirjeldus on genereeritud automaatselt">
            <a:extLst>
              <a:ext uri="{FF2B5EF4-FFF2-40B4-BE49-F238E27FC236}">
                <a16:creationId xmlns:a16="http://schemas.microsoft.com/office/drawing/2014/main" id="{B58D88EE-8F90-417F-AD08-CC57437A1D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-1" b="-1"/>
          <a:stretch/>
        </p:blipFill>
        <p:spPr>
          <a:xfrm>
            <a:off x="7450250" y="281852"/>
            <a:ext cx="3383193" cy="4732857"/>
          </a:xfrm>
          <a:prstGeom prst="rect">
            <a:avLst/>
          </a:prstGeom>
        </p:spPr>
      </p:pic>
      <p:pic>
        <p:nvPicPr>
          <p:cNvPr id="8" name="Sisu kohatäide 7" descr="Pilt, millel on kujutatud siseruumis, värske, mitu, köögivili&#10;&#10;Kirjeldus on genereeritud automaatselt">
            <a:extLst>
              <a:ext uri="{FF2B5EF4-FFF2-40B4-BE49-F238E27FC236}">
                <a16:creationId xmlns:a16="http://schemas.microsoft.com/office/drawing/2014/main" id="{79AB7A8E-C20F-4BFF-B855-7B8A5C308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r="17296" b="-1"/>
          <a:stretch/>
        </p:blipFill>
        <p:spPr>
          <a:xfrm>
            <a:off x="11036957" y="281852"/>
            <a:ext cx="3383193" cy="4732857"/>
          </a:xfrm>
          <a:prstGeom prst="rect">
            <a:avLst/>
          </a:prstGeom>
        </p:spPr>
      </p:pic>
      <p:pic>
        <p:nvPicPr>
          <p:cNvPr id="13" name="Pilt 12" descr="Pilt, millel on kujutatud siseruumis, toit, laud, põrand&#10;&#10;Kirjeldus on genereeritud automaatselt">
            <a:extLst>
              <a:ext uri="{FF2B5EF4-FFF2-40B4-BE49-F238E27FC236}">
                <a16:creationId xmlns:a16="http://schemas.microsoft.com/office/drawing/2014/main" id="{E63759F2-58B6-4E08-AA92-17F44545F2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6" r="31782" b="-1"/>
          <a:stretch/>
        </p:blipFill>
        <p:spPr>
          <a:xfrm>
            <a:off x="14623665" y="281852"/>
            <a:ext cx="3383193" cy="47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9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C90D4485-3D95-4BAF-B32F-2CF2005A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544" y="6107395"/>
            <a:ext cx="15773400" cy="192981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/>
              <a:t>Thank you!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1F42CA6-FF35-4651-B11D-0E6C2CD2C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203" y="7263819"/>
            <a:ext cx="15764083" cy="192981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Krista.Loog@elva.ee</a:t>
            </a:r>
            <a:endParaRPr lang="en-US" sz="22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solidFill>
                  <a:schemeClr val="tx1"/>
                </a:solidFill>
              </a:rPr>
              <a:t>elvateenused.ee </a:t>
            </a:r>
          </a:p>
        </p:txBody>
      </p:sp>
      <p:pic>
        <p:nvPicPr>
          <p:cNvPr id="5" name="Pilt 4" descr="Pilt, millel on kujutatud erinev, korraldatud, rohi, mitu&#10;&#10;Kirjeldus on genereeritud automaatselt">
            <a:extLst>
              <a:ext uri="{FF2B5EF4-FFF2-40B4-BE49-F238E27FC236}">
                <a16:creationId xmlns:a16="http://schemas.microsoft.com/office/drawing/2014/main" id="{A79CD105-C775-4B9E-8B10-1F38D1A8BF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r="17908" b="1"/>
          <a:stretch/>
        </p:blipFill>
        <p:spPr>
          <a:xfrm>
            <a:off x="20" y="3"/>
            <a:ext cx="18287979" cy="58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4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04E2B7D-494A-CDF7-847A-7AAA8963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88054"/>
            <a:ext cx="6659880" cy="3360047"/>
          </a:xfrm>
        </p:spPr>
        <p:txBody>
          <a:bodyPr anchor="b">
            <a:normAutofit fontScale="90000"/>
          </a:bodyPr>
          <a:lstStyle/>
          <a:p>
            <a:r>
              <a:rPr lang="et-EE" sz="8100" dirty="0"/>
              <a:t>Elva Vald</a:t>
            </a:r>
            <a:br>
              <a:rPr lang="et-EE" sz="8100" dirty="0"/>
            </a:br>
            <a:r>
              <a:rPr lang="et-EE" sz="8100" dirty="0"/>
              <a:t>Elva </a:t>
            </a:r>
            <a:r>
              <a:rPr lang="et-EE" sz="8100" dirty="0" err="1"/>
              <a:t>Municipal</a:t>
            </a:r>
            <a:r>
              <a:rPr lang="et-EE" sz="8100" dirty="0"/>
              <a:t> </a:t>
            </a:r>
            <a:r>
              <a:rPr lang="et-EE" sz="8100" dirty="0" err="1"/>
              <a:t>Government</a:t>
            </a:r>
            <a:endParaRPr lang="et-EE" sz="81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9D048E-09C4-54AF-AC72-E23AE737E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4309350"/>
            <a:ext cx="6365384" cy="5581999"/>
          </a:xfrm>
        </p:spPr>
        <p:txBody>
          <a:bodyPr>
            <a:normAutofit/>
          </a:bodyPr>
          <a:lstStyle/>
          <a:p>
            <a:r>
              <a:rPr lang="et-EE" sz="3300" dirty="0"/>
              <a:t>732 </a:t>
            </a:r>
            <a:r>
              <a:rPr lang="et-EE" sz="3300" dirty="0" err="1"/>
              <a:t>square</a:t>
            </a:r>
            <a:r>
              <a:rPr lang="et-EE" sz="3300" dirty="0"/>
              <a:t> </a:t>
            </a:r>
            <a:r>
              <a:rPr lang="et-EE" sz="3300" dirty="0" err="1"/>
              <a:t>kilometers</a:t>
            </a:r>
            <a:endParaRPr lang="et-EE" sz="3300" dirty="0"/>
          </a:p>
          <a:p>
            <a:r>
              <a:rPr lang="et-EE" sz="3300" dirty="0"/>
              <a:t>Elva </a:t>
            </a:r>
            <a:r>
              <a:rPr lang="et-EE" sz="3300" dirty="0" err="1"/>
              <a:t>municipality</a:t>
            </a:r>
            <a:r>
              <a:rPr lang="et-EE" sz="3300" dirty="0"/>
              <a:t> </a:t>
            </a:r>
            <a:r>
              <a:rPr lang="et-EE" sz="3300" dirty="0" err="1"/>
              <a:t>approx</a:t>
            </a:r>
            <a:r>
              <a:rPr lang="et-EE" sz="3300" dirty="0"/>
              <a:t>. 15 000 residents</a:t>
            </a:r>
          </a:p>
          <a:p>
            <a:r>
              <a:rPr lang="et-EE" sz="3300" dirty="0"/>
              <a:t>Elva </a:t>
            </a:r>
            <a:r>
              <a:rPr lang="et-EE" sz="3300" dirty="0" err="1"/>
              <a:t>city</a:t>
            </a:r>
            <a:r>
              <a:rPr lang="et-EE" sz="3300" dirty="0"/>
              <a:t> </a:t>
            </a:r>
            <a:r>
              <a:rPr lang="et-EE" sz="3300" dirty="0" err="1"/>
              <a:t>approx</a:t>
            </a:r>
            <a:r>
              <a:rPr lang="et-EE" sz="3300" dirty="0"/>
              <a:t>. 5700 residents</a:t>
            </a:r>
          </a:p>
          <a:p>
            <a:r>
              <a:rPr lang="et-EE" sz="3300" dirty="0"/>
              <a:t>7 </a:t>
            </a:r>
            <a:r>
              <a:rPr lang="et-EE" sz="3300" dirty="0" err="1"/>
              <a:t>general</a:t>
            </a:r>
            <a:r>
              <a:rPr lang="et-EE" sz="3300" dirty="0"/>
              <a:t> </a:t>
            </a:r>
            <a:r>
              <a:rPr lang="et-EE" sz="3300" dirty="0" err="1"/>
              <a:t>educational</a:t>
            </a:r>
            <a:r>
              <a:rPr lang="et-EE" sz="3300" dirty="0"/>
              <a:t> </a:t>
            </a:r>
            <a:r>
              <a:rPr lang="et-EE" sz="3300" dirty="0" err="1"/>
              <a:t>schools</a:t>
            </a:r>
            <a:r>
              <a:rPr lang="et-EE" sz="3300" dirty="0"/>
              <a:t> (2 </a:t>
            </a:r>
            <a:r>
              <a:rPr lang="et-EE" sz="3300" dirty="0" err="1"/>
              <a:t>gymnasium</a:t>
            </a:r>
            <a:r>
              <a:rPr lang="et-EE" sz="3300" dirty="0"/>
              <a:t>)</a:t>
            </a:r>
          </a:p>
          <a:p>
            <a:r>
              <a:rPr lang="et-EE" sz="3300" dirty="0"/>
              <a:t>6 </a:t>
            </a:r>
            <a:r>
              <a:rPr lang="et-EE" sz="3300" dirty="0" err="1"/>
              <a:t>kindergardens</a:t>
            </a:r>
            <a:endParaRPr lang="et-EE" sz="3300" dirty="0"/>
          </a:p>
          <a:p>
            <a:r>
              <a:rPr lang="et-EE" sz="3300" dirty="0" err="1"/>
              <a:t>approx</a:t>
            </a:r>
            <a:r>
              <a:rPr lang="et-EE" sz="3300" dirty="0"/>
              <a:t>. 2500 </a:t>
            </a:r>
            <a:r>
              <a:rPr lang="et-EE" sz="3300" dirty="0" err="1"/>
              <a:t>childern</a:t>
            </a:r>
            <a:endParaRPr lang="et-EE" sz="3300" dirty="0"/>
          </a:p>
          <a:p>
            <a:endParaRPr lang="en-US" sz="3300" dirty="0"/>
          </a:p>
        </p:txBody>
      </p:sp>
      <p:pic>
        <p:nvPicPr>
          <p:cNvPr id="5" name="Sisu kohatäide 4" descr="Pilt, millel on kujutatud kaart, tekst, Atlas&#10;&#10;Kirjeldus on genereeritud automaatselt">
            <a:extLst>
              <a:ext uri="{FF2B5EF4-FFF2-40B4-BE49-F238E27FC236}">
                <a16:creationId xmlns:a16="http://schemas.microsoft.com/office/drawing/2014/main" id="{0F305132-6F7F-4F19-57C8-32A16C0A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r="1" b="17808"/>
          <a:stretch/>
        </p:blipFill>
        <p:spPr>
          <a:xfrm>
            <a:off x="7967555" y="17"/>
            <a:ext cx="10318163" cy="1028698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719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21520" y="5629274"/>
            <a:ext cx="4936331" cy="367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Elva Services</a:t>
            </a:r>
          </a:p>
        </p:txBody>
      </p:sp>
      <p:pic>
        <p:nvPicPr>
          <p:cNvPr id="7" name="Pilt 6" descr="Pilt, millel on kujutatud siseruumis, käärid, käsi&#10;&#10;Kirjeldus on genereeritud automaatselt">
            <a:extLst>
              <a:ext uri="{FF2B5EF4-FFF2-40B4-BE49-F238E27FC236}">
                <a16:creationId xmlns:a16="http://schemas.microsoft.com/office/drawing/2014/main" id="{3C3E8ABF-003E-491F-AE85-E69B3D79D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4" b="18945"/>
          <a:stretch/>
        </p:blipFill>
        <p:spPr>
          <a:xfrm>
            <a:off x="21" y="11"/>
            <a:ext cx="18287980" cy="556590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xtBox 4"/>
          <p:cNvSpPr txBox="1"/>
          <p:nvPr/>
        </p:nvSpPr>
        <p:spPr>
          <a:xfrm>
            <a:off x="6335974" y="5629275"/>
            <a:ext cx="11228119" cy="3679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55632" lvl="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Established in 2018 by Elva municipality council.</a:t>
            </a:r>
            <a:br>
              <a:rPr lang="et-EE" sz="3300" dirty="0"/>
            </a:br>
            <a:endParaRPr lang="et-EE" sz="3300" dirty="0"/>
          </a:p>
          <a:p>
            <a:pPr marL="527038" lvl="1">
              <a:lnSpc>
                <a:spcPct val="90000"/>
              </a:lnSpc>
              <a:spcAft>
                <a:spcPts val="600"/>
              </a:spcAft>
            </a:pPr>
            <a:r>
              <a:rPr lang="en-US" sz="3300" u="sng" dirty="0"/>
              <a:t>Purposes</a:t>
            </a:r>
          </a:p>
          <a:p>
            <a:pPr marL="984226" lvl="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organize catering in the educational institutions </a:t>
            </a:r>
          </a:p>
          <a:p>
            <a:pPr marL="984226" lvl="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manage and maintain the buildings and facilities</a:t>
            </a:r>
          </a:p>
          <a:p>
            <a:pPr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dirty="0"/>
          </a:p>
          <a:p>
            <a:pPr marL="755632" lvl="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7 schools and 6 kindergartens (84 employees, 35 in catering)</a:t>
            </a:r>
            <a:endParaRPr lang="et-EE" sz="3300" dirty="0"/>
          </a:p>
          <a:p>
            <a:pPr marL="755632" lvl="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about 2500 children + employees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72602" y="264163"/>
            <a:ext cx="6552903" cy="2935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dirty="0">
                <a:latin typeface="+mj-lt"/>
                <a:ea typeface="+mj-ea"/>
                <a:cs typeface="+mj-cs"/>
              </a:rPr>
              <a:t>Menus</a:t>
            </a:r>
          </a:p>
        </p:txBody>
      </p:sp>
      <p:sp>
        <p:nvSpPr>
          <p:cNvPr id="6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128838" y="-11329"/>
                  <a:pt x="306779" y="5198"/>
                  <a:pt x="599389" y="0"/>
                </a:cubicBezTo>
                <a:cubicBezTo>
                  <a:pt x="891999" y="-5198"/>
                  <a:pt x="916635" y="-24425"/>
                  <a:pt x="1198778" y="0"/>
                </a:cubicBezTo>
                <a:cubicBezTo>
                  <a:pt x="1480921" y="24425"/>
                  <a:pt x="1761605" y="-17440"/>
                  <a:pt x="1954530" y="0"/>
                </a:cubicBezTo>
                <a:cubicBezTo>
                  <a:pt x="2147455" y="17440"/>
                  <a:pt x="2239112" y="-16223"/>
                  <a:pt x="2501798" y="0"/>
                </a:cubicBezTo>
                <a:cubicBezTo>
                  <a:pt x="2764484" y="16223"/>
                  <a:pt x="2838074" y="12987"/>
                  <a:pt x="3049067" y="0"/>
                </a:cubicBezTo>
                <a:cubicBezTo>
                  <a:pt x="3260060" y="-12987"/>
                  <a:pt x="3470388" y="-15138"/>
                  <a:pt x="3700577" y="0"/>
                </a:cubicBezTo>
                <a:cubicBezTo>
                  <a:pt x="3930766" y="15138"/>
                  <a:pt x="4052672" y="-14938"/>
                  <a:pt x="4247845" y="0"/>
                </a:cubicBezTo>
                <a:cubicBezTo>
                  <a:pt x="4443018" y="14938"/>
                  <a:pt x="4730158" y="-1623"/>
                  <a:pt x="5212080" y="0"/>
                </a:cubicBezTo>
                <a:cubicBezTo>
                  <a:pt x="5212790" y="9050"/>
                  <a:pt x="5211442" y="21151"/>
                  <a:pt x="5212080" y="27432"/>
                </a:cubicBezTo>
                <a:cubicBezTo>
                  <a:pt x="4991075" y="27722"/>
                  <a:pt x="4932008" y="37429"/>
                  <a:pt x="4664812" y="27432"/>
                </a:cubicBezTo>
                <a:cubicBezTo>
                  <a:pt x="4397616" y="17435"/>
                  <a:pt x="4374940" y="47585"/>
                  <a:pt x="4117543" y="27432"/>
                </a:cubicBezTo>
                <a:cubicBezTo>
                  <a:pt x="3860146" y="7279"/>
                  <a:pt x="3773367" y="36569"/>
                  <a:pt x="3466033" y="27432"/>
                </a:cubicBezTo>
                <a:cubicBezTo>
                  <a:pt x="3158699" y="18296"/>
                  <a:pt x="3137854" y="54523"/>
                  <a:pt x="2918765" y="27432"/>
                </a:cubicBezTo>
                <a:cubicBezTo>
                  <a:pt x="2699676" y="341"/>
                  <a:pt x="2536311" y="13149"/>
                  <a:pt x="2423617" y="27432"/>
                </a:cubicBezTo>
                <a:cubicBezTo>
                  <a:pt x="2310923" y="41715"/>
                  <a:pt x="2021228" y="23141"/>
                  <a:pt x="1772107" y="27432"/>
                </a:cubicBezTo>
                <a:cubicBezTo>
                  <a:pt x="1522986" y="31724"/>
                  <a:pt x="1317107" y="20364"/>
                  <a:pt x="1120597" y="27432"/>
                </a:cubicBezTo>
                <a:cubicBezTo>
                  <a:pt x="924087" y="34501"/>
                  <a:pt x="454536" y="8495"/>
                  <a:pt x="0" y="27432"/>
                </a:cubicBezTo>
                <a:cubicBezTo>
                  <a:pt x="-1228" y="21145"/>
                  <a:pt x="-815" y="8816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33695" y="-764"/>
                  <a:pt x="364103" y="24957"/>
                  <a:pt x="547268" y="0"/>
                </a:cubicBezTo>
                <a:cubicBezTo>
                  <a:pt x="730433" y="-24957"/>
                  <a:pt x="937737" y="-21107"/>
                  <a:pt x="1303020" y="0"/>
                </a:cubicBezTo>
                <a:cubicBezTo>
                  <a:pt x="1668303" y="21107"/>
                  <a:pt x="1620404" y="13071"/>
                  <a:pt x="1798168" y="0"/>
                </a:cubicBezTo>
                <a:cubicBezTo>
                  <a:pt x="1975932" y="-13071"/>
                  <a:pt x="2090998" y="4232"/>
                  <a:pt x="2293315" y="0"/>
                </a:cubicBezTo>
                <a:cubicBezTo>
                  <a:pt x="2495632" y="-4232"/>
                  <a:pt x="2738710" y="-17332"/>
                  <a:pt x="2944825" y="0"/>
                </a:cubicBezTo>
                <a:cubicBezTo>
                  <a:pt x="3150940" y="17332"/>
                  <a:pt x="3308101" y="26665"/>
                  <a:pt x="3544214" y="0"/>
                </a:cubicBezTo>
                <a:cubicBezTo>
                  <a:pt x="3780327" y="-26665"/>
                  <a:pt x="4028425" y="-24303"/>
                  <a:pt x="4247845" y="0"/>
                </a:cubicBezTo>
                <a:cubicBezTo>
                  <a:pt x="4467265" y="24303"/>
                  <a:pt x="4779418" y="33057"/>
                  <a:pt x="5212080" y="0"/>
                </a:cubicBezTo>
                <a:cubicBezTo>
                  <a:pt x="5212137" y="6776"/>
                  <a:pt x="5210915" y="20935"/>
                  <a:pt x="5212080" y="27432"/>
                </a:cubicBezTo>
                <a:cubicBezTo>
                  <a:pt x="4921467" y="60248"/>
                  <a:pt x="4631077" y="62273"/>
                  <a:pt x="4456328" y="27432"/>
                </a:cubicBezTo>
                <a:cubicBezTo>
                  <a:pt x="4281579" y="-7409"/>
                  <a:pt x="4048724" y="47667"/>
                  <a:pt x="3856939" y="27432"/>
                </a:cubicBezTo>
                <a:cubicBezTo>
                  <a:pt x="3665154" y="7197"/>
                  <a:pt x="3498754" y="15866"/>
                  <a:pt x="3257550" y="27432"/>
                </a:cubicBezTo>
                <a:cubicBezTo>
                  <a:pt x="3016346" y="38998"/>
                  <a:pt x="2854089" y="39360"/>
                  <a:pt x="2710282" y="27432"/>
                </a:cubicBezTo>
                <a:cubicBezTo>
                  <a:pt x="2566475" y="15504"/>
                  <a:pt x="2336282" y="56792"/>
                  <a:pt x="2110892" y="27432"/>
                </a:cubicBezTo>
                <a:cubicBezTo>
                  <a:pt x="1885502" y="-1928"/>
                  <a:pt x="1825148" y="42061"/>
                  <a:pt x="1615745" y="27432"/>
                </a:cubicBezTo>
                <a:cubicBezTo>
                  <a:pt x="1406342" y="12803"/>
                  <a:pt x="1193655" y="44031"/>
                  <a:pt x="1016356" y="27432"/>
                </a:cubicBezTo>
                <a:cubicBezTo>
                  <a:pt x="839057" y="10833"/>
                  <a:pt x="292902" y="7819"/>
                  <a:pt x="0" y="27432"/>
                </a:cubicBezTo>
                <a:cubicBezTo>
                  <a:pt x="-234" y="21031"/>
                  <a:pt x="-921" y="632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57200" y="3990219"/>
            <a:ext cx="7055825" cy="58228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755632" lvl="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ANC catering and warehouse </a:t>
            </a:r>
            <a:r>
              <a:rPr lang="en-US" sz="2800" dirty="0" err="1"/>
              <a:t>programm</a:t>
            </a:r>
            <a:r>
              <a:rPr lang="en-US" sz="2800" dirty="0"/>
              <a:t> – recipes, technological cards, macronutrients, delivery notes, price per meal and per children. </a:t>
            </a:r>
          </a:p>
          <a:p>
            <a:pPr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55632" lvl="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2 kitchen managers over the </a:t>
            </a:r>
            <a:r>
              <a:rPr lang="en-US" sz="2800" dirty="0" err="1"/>
              <a:t>municiplaity</a:t>
            </a:r>
            <a:r>
              <a:rPr lang="en-US" sz="2800" dirty="0"/>
              <a:t> – menus, leading personal, everyday questions, catering arrangements, purchase of equipment, inserting delivery notes and  catering program organizing, inspection of raw materials etc.</a:t>
            </a:r>
          </a:p>
          <a:p>
            <a:pPr marL="755632" lvl="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55632" lvl="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Cook in kitchen – making orders, completing the self-control plan, responsible for on-site food.</a:t>
            </a:r>
          </a:p>
          <a:p>
            <a:pPr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pic>
        <p:nvPicPr>
          <p:cNvPr id="45" name="Picture 44" descr="Still life wooden spoons in pitcher on kitchen counter">
            <a:extLst>
              <a:ext uri="{FF2B5EF4-FFF2-40B4-BE49-F238E27FC236}">
                <a16:creationId xmlns:a16="http://schemas.microsoft.com/office/drawing/2014/main" id="{D6C3C2E9-0700-5228-20A4-92A2FDDF5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59" r="2489"/>
          <a:stretch/>
        </p:blipFill>
        <p:spPr>
          <a:xfrm>
            <a:off x="7967553" y="10"/>
            <a:ext cx="10318163" cy="1028699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802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7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6C45AC87-1D03-4452-BBE4-712E1079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"/>
            <a:ext cx="18288000" cy="4253679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1">
            <a:extLst>
              <a:ext uri="{FF2B5EF4-FFF2-40B4-BE49-F238E27FC236}">
                <a16:creationId xmlns:a16="http://schemas.microsoft.com/office/drawing/2014/main" id="{D3A66E38-056D-4A0A-BF1D-682AB0529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3620751" y="10"/>
            <a:ext cx="4667247" cy="425367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3">
            <a:extLst>
              <a:ext uri="{FF2B5EF4-FFF2-40B4-BE49-F238E27FC236}">
                <a16:creationId xmlns:a16="http://schemas.microsoft.com/office/drawing/2014/main" id="{E7D0A197-F7EC-4629-86FB-48D5D3B82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7"/>
            <a:ext cx="18288000" cy="425367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47251444-A29D-44A8-9E2E-263F0C215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9063" y="14244"/>
            <a:ext cx="17648935" cy="4239432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E7E7306B-1263-45E9-94C3-233D1025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1" y="733239"/>
            <a:ext cx="14173201" cy="1570699"/>
          </a:xfrm>
        </p:spPr>
        <p:txBody>
          <a:bodyPr anchor="ctr">
            <a:normAutofit/>
          </a:bodyPr>
          <a:lstStyle/>
          <a:p>
            <a:r>
              <a:rPr lang="et-EE" sz="6000">
                <a:solidFill>
                  <a:srgbClr val="FFFFFF"/>
                </a:solidFill>
              </a:rPr>
              <a:t>Meals </a:t>
            </a:r>
          </a:p>
        </p:txBody>
      </p:sp>
      <p:pic>
        <p:nvPicPr>
          <p:cNvPr id="21" name="Pilt 20" descr="Pilt, millel on kujutatud toit, siseruumis, mitu&#10;&#10;Kirjeldus on genereeritud automaatselt">
            <a:extLst>
              <a:ext uri="{FF2B5EF4-FFF2-40B4-BE49-F238E27FC236}">
                <a16:creationId xmlns:a16="http://schemas.microsoft.com/office/drawing/2014/main" id="{0F36DAD3-A99E-44DD-9800-C41A94E95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5" r="2" b="10297"/>
          <a:stretch/>
        </p:blipFill>
        <p:spPr>
          <a:xfrm>
            <a:off x="2739979" y="2702837"/>
            <a:ext cx="3890196" cy="3890196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22" name="Pilt 21" descr="Pilt, millel on kujutatud siseruumis, karp, nõu, köögivili&#10;&#10;Kirjeldus on genereeritud automaatselt">
            <a:extLst>
              <a:ext uri="{FF2B5EF4-FFF2-40B4-BE49-F238E27FC236}">
                <a16:creationId xmlns:a16="http://schemas.microsoft.com/office/drawing/2014/main" id="{7B30AD45-4E35-4D7B-9084-69DCAD0F1A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6" r="2" b="10095"/>
          <a:stretch/>
        </p:blipFill>
        <p:spPr>
          <a:xfrm>
            <a:off x="7220835" y="2702837"/>
            <a:ext cx="3890196" cy="3890196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23" name="Pilt 22" descr="Pilt, millel on kujutatud siseruumis, pann, keedetud&#10;&#10;Kirjeldus on genereeritud automaatselt">
            <a:extLst>
              <a:ext uri="{FF2B5EF4-FFF2-40B4-BE49-F238E27FC236}">
                <a16:creationId xmlns:a16="http://schemas.microsoft.com/office/drawing/2014/main" id="{51BD3F95-FB21-4787-A695-966D01F901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r="17610" b="-2"/>
          <a:stretch/>
        </p:blipFill>
        <p:spPr>
          <a:xfrm>
            <a:off x="11701691" y="2702837"/>
            <a:ext cx="3890196" cy="3890196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437C599-B0BB-4811-B2F9-EF99CED55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2" y="6593032"/>
            <a:ext cx="5791199" cy="367972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t-EE" sz="4000" dirty="0"/>
              <a:t>School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t-EE" sz="4000" dirty="0"/>
              <a:t>8 – 9 </a:t>
            </a:r>
            <a:r>
              <a:rPr lang="et-EE" sz="4000" dirty="0" err="1"/>
              <a:t>am</a:t>
            </a:r>
            <a:r>
              <a:rPr lang="et-EE" sz="4000" dirty="0"/>
              <a:t> </a:t>
            </a:r>
            <a:r>
              <a:rPr lang="et-EE" sz="4000" dirty="0" err="1"/>
              <a:t>breakfast</a:t>
            </a:r>
            <a:r>
              <a:rPr lang="et-EE" sz="4000" dirty="0"/>
              <a:t> </a:t>
            </a:r>
            <a:br>
              <a:rPr lang="et-EE" sz="4000" dirty="0"/>
            </a:br>
            <a:r>
              <a:rPr lang="et-EE" sz="4000" dirty="0" err="1"/>
              <a:t>porridge</a:t>
            </a:r>
            <a:endParaRPr lang="et-EE" sz="4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t-EE" sz="4000" dirty="0"/>
              <a:t>School </a:t>
            </a:r>
            <a:r>
              <a:rPr lang="et-EE" sz="4000" dirty="0" err="1"/>
              <a:t>lunch</a:t>
            </a:r>
            <a:endParaRPr lang="et-EE" sz="4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t-EE" sz="4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C9C0B4-B16A-4B85-A337-4B117B150497}"/>
              </a:ext>
            </a:extLst>
          </p:cNvPr>
          <p:cNvSpPr txBox="1"/>
          <p:nvPr/>
        </p:nvSpPr>
        <p:spPr>
          <a:xfrm>
            <a:off x="8153400" y="6593032"/>
            <a:ext cx="9144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90000"/>
              </a:lnSpc>
              <a:spcBef>
                <a:spcPct val="20000"/>
              </a:spcBef>
              <a:defRPr/>
            </a:pPr>
            <a:r>
              <a:rPr lang="et-EE" sz="4000" dirty="0" err="1">
                <a:solidFill>
                  <a:prstClr val="black"/>
                </a:solidFill>
                <a:latin typeface="Calibri"/>
              </a:rPr>
              <a:t>Kindergarten</a:t>
            </a:r>
            <a:endParaRPr lang="et-EE" sz="4000" dirty="0">
              <a:solidFill>
                <a:prstClr val="black"/>
              </a:solidFill>
              <a:latin typeface="Calibri"/>
            </a:endParaRPr>
          </a:p>
          <a:p>
            <a:pPr marL="342891" indent="-342891" defTabSz="914377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t-EE" sz="4000" dirty="0" err="1">
                <a:solidFill>
                  <a:prstClr val="black"/>
                </a:solidFill>
                <a:latin typeface="Calibri"/>
              </a:rPr>
              <a:t>Morning</a:t>
            </a:r>
            <a:r>
              <a:rPr lang="et-EE" sz="4000" dirty="0">
                <a:solidFill>
                  <a:prstClr val="black"/>
                </a:solidFill>
                <a:latin typeface="Calibri"/>
              </a:rPr>
              <a:t> 8:30</a:t>
            </a:r>
          </a:p>
          <a:p>
            <a:pPr marL="342891" indent="-342891" defTabSz="914377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t-EE" sz="4000" dirty="0" err="1">
                <a:solidFill>
                  <a:prstClr val="black"/>
                </a:solidFill>
                <a:latin typeface="Calibri"/>
              </a:rPr>
              <a:t>Lunch</a:t>
            </a:r>
            <a:r>
              <a:rPr lang="et-EE" sz="4000" dirty="0">
                <a:solidFill>
                  <a:prstClr val="black"/>
                </a:solidFill>
                <a:latin typeface="Calibri"/>
              </a:rPr>
              <a:t> 12:30</a:t>
            </a:r>
          </a:p>
          <a:p>
            <a:pPr marL="342891" indent="-342891" defTabSz="914377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t-EE" sz="4000" dirty="0" err="1">
                <a:solidFill>
                  <a:prstClr val="black"/>
                </a:solidFill>
                <a:latin typeface="Calibri"/>
              </a:rPr>
              <a:t>Light</a:t>
            </a:r>
            <a:r>
              <a:rPr lang="et-EE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sz="4000" dirty="0" err="1">
                <a:solidFill>
                  <a:prstClr val="black"/>
                </a:solidFill>
                <a:latin typeface="Calibri"/>
              </a:rPr>
              <a:t>dinner</a:t>
            </a:r>
            <a:r>
              <a:rPr lang="et-EE" sz="4000" dirty="0">
                <a:solidFill>
                  <a:prstClr val="black"/>
                </a:solidFill>
                <a:latin typeface="Calibri"/>
              </a:rPr>
              <a:t> 15:30</a:t>
            </a:r>
          </a:p>
        </p:txBody>
      </p:sp>
    </p:spTree>
    <p:extLst>
      <p:ext uri="{BB962C8B-B14F-4D97-AF65-F5344CB8AC3E}">
        <p14:creationId xmlns:p14="http://schemas.microsoft.com/office/powerpoint/2010/main" val="20811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CE7C107E-F480-4321-AF09-844B7AFC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0" y="-27213"/>
            <a:ext cx="8632344" cy="2501353"/>
          </a:xfrm>
        </p:spPr>
        <p:txBody>
          <a:bodyPr anchor="b">
            <a:normAutofit/>
          </a:bodyPr>
          <a:lstStyle/>
          <a:p>
            <a:r>
              <a:rPr lang="et-EE" sz="6000" dirty="0"/>
              <a:t>Menu</a:t>
            </a:r>
          </a:p>
        </p:txBody>
      </p:sp>
      <p:pic>
        <p:nvPicPr>
          <p:cNvPr id="13" name="Picture 2" descr="Öko Kaunviljad ja muud Köögiviljad @ Gurm.ee">
            <a:extLst>
              <a:ext uri="{FF2B5EF4-FFF2-40B4-BE49-F238E27FC236}">
                <a16:creationId xmlns:a16="http://schemas.microsoft.com/office/drawing/2014/main" id="{97CA08FA-75FC-4D7E-A1A3-90847DE21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0625"/>
          <a:stretch/>
        </p:blipFill>
        <p:spPr bwMode="auto">
          <a:xfrm>
            <a:off x="1602197" y="1560237"/>
            <a:ext cx="5814247" cy="651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FBFC6AC-D7B7-40C0-A0BA-DD001A47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1" y="2628902"/>
            <a:ext cx="8797497" cy="685799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Health protection requirements for meals in pre - school institutions and schools</a:t>
            </a:r>
            <a:r>
              <a:rPr lang="et-EE" sz="2800" dirty="0"/>
              <a:t> (2008)</a:t>
            </a:r>
          </a:p>
          <a:p>
            <a:pPr>
              <a:lnSpc>
                <a:spcPct val="90000"/>
              </a:lnSpc>
            </a:pPr>
            <a:r>
              <a:rPr lang="et-EE" sz="2800" dirty="0"/>
              <a:t>New </a:t>
            </a:r>
            <a:r>
              <a:rPr lang="et-EE" sz="2800" dirty="0" err="1"/>
              <a:t>regulation</a:t>
            </a:r>
            <a:r>
              <a:rPr lang="et-EE" sz="2800" dirty="0"/>
              <a:t> </a:t>
            </a:r>
            <a:r>
              <a:rPr lang="et-EE" sz="2800" dirty="0" err="1"/>
              <a:t>comes</a:t>
            </a:r>
            <a:r>
              <a:rPr lang="et-EE" sz="2800" dirty="0"/>
              <a:t> in 2025 summer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quantities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vegetables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fruit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legumes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offered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weekly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least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cereal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meal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kinderkarten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minimum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quantity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of nuts and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shall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determined</a:t>
            </a:r>
            <a:endParaRPr lang="et-E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t-EE" sz="28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he amount of meat and milk in the menu is reduced</a:t>
            </a:r>
            <a:endParaRPr lang="et-E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t-EE" sz="2800" dirty="0">
                <a:cs typeface="Times New Roman" panose="02020603050405020304" pitchFamily="18" charset="0"/>
              </a:rPr>
              <a:t>so on.</a:t>
            </a:r>
          </a:p>
          <a:p>
            <a:pPr>
              <a:lnSpc>
                <a:spcPct val="90000"/>
              </a:lnSpc>
            </a:pPr>
            <a:r>
              <a:rPr lang="et-EE" sz="2800" dirty="0">
                <a:cs typeface="Times New Roman" panose="02020603050405020304" pitchFamily="18" charset="0"/>
              </a:rPr>
              <a:t>Estonian </a:t>
            </a:r>
            <a:r>
              <a:rPr lang="et-EE" sz="2800" dirty="0" err="1">
                <a:cs typeface="Times New Roman" panose="02020603050405020304" pitchFamily="18" charset="0"/>
              </a:rPr>
              <a:t>food</a:t>
            </a:r>
            <a:r>
              <a:rPr lang="et-EE" sz="2800" dirty="0"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cs typeface="Times New Roman" panose="02020603050405020304" pitchFamily="18" charset="0"/>
              </a:rPr>
              <a:t>recommendations</a:t>
            </a:r>
            <a:endParaRPr lang="et-EE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t-EE" sz="2800" dirty="0">
                <a:cs typeface="Times New Roman" panose="02020603050405020304" pitchFamily="18" charset="0"/>
              </a:rPr>
              <a:t>„Taimne Teisipäev“ / „Plant </a:t>
            </a:r>
            <a:r>
              <a:rPr lang="et-EE" sz="2800" dirty="0" err="1">
                <a:cs typeface="Times New Roman" panose="02020603050405020304" pitchFamily="18" charset="0"/>
              </a:rPr>
              <a:t>based</a:t>
            </a:r>
            <a:r>
              <a:rPr lang="et-EE" sz="2800" dirty="0"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cs typeface="Times New Roman" panose="02020603050405020304" pitchFamily="18" charset="0"/>
              </a:rPr>
              <a:t>Tuesday</a:t>
            </a:r>
            <a:r>
              <a:rPr lang="et-EE" sz="2800" dirty="0">
                <a:cs typeface="Times New Roman" panose="02020603050405020304" pitchFamily="18" charset="0"/>
              </a:rPr>
              <a:t>“ 2020</a:t>
            </a:r>
          </a:p>
          <a:p>
            <a:pPr>
              <a:lnSpc>
                <a:spcPct val="90000"/>
              </a:lnSpc>
            </a:pPr>
            <a:r>
              <a:rPr lang="et-EE" sz="2800" dirty="0" err="1">
                <a:cs typeface="Times New Roman" panose="02020603050405020304" pitchFamily="18" charset="0"/>
              </a:rPr>
              <a:t>Agricultural</a:t>
            </a:r>
            <a:r>
              <a:rPr lang="et-EE" sz="2800" dirty="0">
                <a:cs typeface="Times New Roman" panose="02020603050405020304" pitchFamily="18" charset="0"/>
              </a:rPr>
              <a:t> and Food </a:t>
            </a:r>
            <a:r>
              <a:rPr lang="et-EE" sz="2800" dirty="0" err="1">
                <a:cs typeface="Times New Roman" panose="02020603050405020304" pitchFamily="18" charset="0"/>
              </a:rPr>
              <a:t>board</a:t>
            </a:r>
            <a:r>
              <a:rPr lang="et-EE" sz="2800" dirty="0">
                <a:cs typeface="Times New Roman" panose="02020603050405020304" pitchFamily="18" charset="0"/>
              </a:rPr>
              <a:t>, Health </a:t>
            </a:r>
            <a:r>
              <a:rPr lang="et-EE" sz="2800" dirty="0" err="1">
                <a:cs typeface="Times New Roman" panose="02020603050405020304" pitchFamily="18" charset="0"/>
              </a:rPr>
              <a:t>board</a:t>
            </a:r>
            <a:endParaRPr lang="et-EE" sz="2800" dirty="0"/>
          </a:p>
          <a:p>
            <a:pPr>
              <a:lnSpc>
                <a:spcPct val="90000"/>
              </a:lnSpc>
            </a:pPr>
            <a:endParaRPr lang="et-EE" sz="23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601199"/>
            <a:ext cx="18288000" cy="68516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57901" y="9601198"/>
            <a:ext cx="12230097" cy="685159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A1D3408-AA4D-4525-8CC8-6D6159DF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00" y="-641"/>
            <a:ext cx="8632344" cy="2483224"/>
          </a:xfrm>
        </p:spPr>
        <p:txBody>
          <a:bodyPr anchor="b">
            <a:normAutofit/>
          </a:bodyPr>
          <a:lstStyle/>
          <a:p>
            <a:r>
              <a:rPr lang="et-EE" sz="6000" dirty="0" err="1"/>
              <a:t>Public</a:t>
            </a:r>
            <a:r>
              <a:rPr lang="et-EE" sz="6000" dirty="0"/>
              <a:t> </a:t>
            </a:r>
            <a:r>
              <a:rPr lang="et-EE" sz="6000" dirty="0" err="1"/>
              <a:t>procurement</a:t>
            </a:r>
            <a:endParaRPr lang="et-EE" sz="6000" dirty="0"/>
          </a:p>
        </p:txBody>
      </p:sp>
      <p:pic>
        <p:nvPicPr>
          <p:cNvPr id="1026" name="Picture 2" descr="Võib olla pilt järgmisest: toit">
            <a:extLst>
              <a:ext uri="{FF2B5EF4-FFF2-40B4-BE49-F238E27FC236}">
                <a16:creationId xmlns:a16="http://schemas.microsoft.com/office/drawing/2014/main" id="{A44946BE-9749-4D2A-9714-E9B603AF1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r="28445" b="1"/>
          <a:stretch/>
        </p:blipFill>
        <p:spPr bwMode="auto">
          <a:xfrm>
            <a:off x="1602197" y="1543053"/>
            <a:ext cx="5814247" cy="65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B0554B2-609C-4E8E-9103-925FF935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0" y="2790445"/>
            <a:ext cx="8632344" cy="6507255"/>
          </a:xfrm>
        </p:spPr>
        <p:txBody>
          <a:bodyPr anchor="t">
            <a:normAutofit fontScale="92500"/>
          </a:bodyPr>
          <a:lstStyle/>
          <a:p>
            <a:r>
              <a:rPr lang="et-EE" sz="3400" dirty="0" err="1"/>
              <a:t>Public</a:t>
            </a:r>
            <a:r>
              <a:rPr lang="et-EE" sz="3400" dirty="0"/>
              <a:t> Procurement </a:t>
            </a:r>
            <a:r>
              <a:rPr lang="et-EE" sz="3400" dirty="0" err="1"/>
              <a:t>act</a:t>
            </a:r>
            <a:r>
              <a:rPr lang="et-EE" sz="3400" dirty="0"/>
              <a:t> – </a:t>
            </a:r>
            <a:r>
              <a:rPr lang="et-EE" sz="3400" dirty="0" err="1"/>
              <a:t>very</a:t>
            </a:r>
            <a:r>
              <a:rPr lang="et-EE" sz="3400" dirty="0"/>
              <a:t> </a:t>
            </a:r>
            <a:r>
              <a:rPr lang="et-EE" sz="3400" dirty="0" err="1"/>
              <a:t>rigid</a:t>
            </a:r>
            <a:endParaRPr lang="et-EE" sz="3400" dirty="0"/>
          </a:p>
          <a:p>
            <a:pPr lvl="1"/>
            <a:r>
              <a:rPr lang="et-EE" sz="3400" dirty="0" err="1"/>
              <a:t>We</a:t>
            </a:r>
            <a:r>
              <a:rPr lang="et-EE" sz="3400" dirty="0"/>
              <a:t> </a:t>
            </a:r>
            <a:r>
              <a:rPr lang="et-EE" sz="3400" dirty="0" err="1"/>
              <a:t>buy</a:t>
            </a:r>
            <a:r>
              <a:rPr lang="et-EE" sz="3400" dirty="0"/>
              <a:t> </a:t>
            </a:r>
            <a:r>
              <a:rPr lang="et-EE" sz="3400" dirty="0" err="1"/>
              <a:t>foodstuff</a:t>
            </a:r>
            <a:endParaRPr lang="et-EE" sz="3400" dirty="0"/>
          </a:p>
          <a:p>
            <a:pPr lvl="1"/>
            <a:r>
              <a:rPr lang="en-US" sz="3400" dirty="0"/>
              <a:t>several criteria</a:t>
            </a:r>
            <a:r>
              <a:rPr lang="et-EE" sz="3400" dirty="0"/>
              <a:t>s</a:t>
            </a:r>
            <a:r>
              <a:rPr lang="en-US" sz="3400" dirty="0"/>
              <a:t> - shelf life, appearance, compliance with the requirements of the delivery of the goods, legislation, time of delivery, </a:t>
            </a:r>
            <a:r>
              <a:rPr lang="en-US" sz="3400" dirty="0" err="1"/>
              <a:t>etc</a:t>
            </a:r>
            <a:endParaRPr lang="et-EE" sz="3400" dirty="0"/>
          </a:p>
          <a:p>
            <a:r>
              <a:rPr lang="et-EE" sz="3400" dirty="0" err="1"/>
              <a:t>Buy</a:t>
            </a:r>
            <a:r>
              <a:rPr lang="et-EE" sz="3400" dirty="0"/>
              <a:t> </a:t>
            </a:r>
            <a:r>
              <a:rPr lang="et-EE" sz="3400" dirty="0" err="1"/>
              <a:t>food</a:t>
            </a:r>
            <a:r>
              <a:rPr lang="et-EE" sz="3400" dirty="0"/>
              <a:t> </a:t>
            </a:r>
            <a:r>
              <a:rPr lang="et-EE" sz="3400" dirty="0" err="1"/>
              <a:t>around</a:t>
            </a:r>
            <a:r>
              <a:rPr lang="et-EE" sz="3400" dirty="0"/>
              <a:t> 400 000€ a </a:t>
            </a:r>
            <a:r>
              <a:rPr lang="et-EE" sz="3400" dirty="0" err="1"/>
              <a:t>year</a:t>
            </a:r>
            <a:endParaRPr lang="et-EE" sz="3400" dirty="0"/>
          </a:p>
          <a:p>
            <a:r>
              <a:rPr lang="et-EE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</a:t>
            </a:r>
            <a:r>
              <a:rPr lang="et-EE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t-EE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et-EE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</a:t>
            </a:r>
            <a:r>
              <a:rPr lang="et-EE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t-EE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et-EE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et-EE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t-EE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</a:t>
            </a:r>
            <a:r>
              <a:rPr lang="et-EE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endParaRPr lang="et-EE" sz="3400" dirty="0"/>
          </a:p>
          <a:p>
            <a:r>
              <a:rPr lang="et-EE" sz="3400" dirty="0" err="1"/>
              <a:t>Local</a:t>
            </a:r>
            <a:r>
              <a:rPr lang="et-EE" sz="3400" dirty="0"/>
              <a:t> </a:t>
            </a:r>
            <a:r>
              <a:rPr lang="et-EE" sz="3400" dirty="0" err="1"/>
              <a:t>food</a:t>
            </a:r>
            <a:r>
              <a:rPr lang="et-EE" sz="3400" dirty="0"/>
              <a:t> </a:t>
            </a:r>
            <a:r>
              <a:rPr lang="et-EE" sz="3400" dirty="0" err="1"/>
              <a:t>from</a:t>
            </a:r>
            <a:r>
              <a:rPr lang="et-EE" sz="3400" dirty="0"/>
              <a:t> Elva </a:t>
            </a:r>
            <a:r>
              <a:rPr lang="et-EE" sz="3400" dirty="0" err="1"/>
              <a:t>Municipality</a:t>
            </a:r>
            <a:r>
              <a:rPr lang="et-EE" sz="3400" dirty="0"/>
              <a:t> – </a:t>
            </a:r>
            <a:r>
              <a:rPr lang="et-EE" sz="3400" dirty="0" err="1"/>
              <a:t>vegetables</a:t>
            </a:r>
            <a:r>
              <a:rPr lang="et-EE" sz="3400" dirty="0"/>
              <a:t>, </a:t>
            </a:r>
            <a:r>
              <a:rPr lang="et-EE" sz="3400" dirty="0" err="1"/>
              <a:t>fruits</a:t>
            </a:r>
            <a:r>
              <a:rPr lang="et-EE" sz="3400" dirty="0"/>
              <a:t>, </a:t>
            </a:r>
            <a:r>
              <a:rPr lang="et-EE" sz="3400" dirty="0" err="1"/>
              <a:t>juices</a:t>
            </a:r>
            <a:r>
              <a:rPr lang="et-EE" sz="3400" dirty="0"/>
              <a:t>, </a:t>
            </a:r>
            <a:r>
              <a:rPr lang="et-EE" sz="3400" dirty="0" err="1"/>
              <a:t>jams</a:t>
            </a:r>
            <a:r>
              <a:rPr lang="et-EE" sz="3400" dirty="0"/>
              <a:t>, </a:t>
            </a:r>
            <a:r>
              <a:rPr lang="et-EE" sz="3400" dirty="0" err="1"/>
              <a:t>honey</a:t>
            </a:r>
            <a:r>
              <a:rPr lang="et-EE" sz="3400" dirty="0"/>
              <a:t>, </a:t>
            </a:r>
            <a:r>
              <a:rPr lang="et-EE" sz="3400" dirty="0" err="1"/>
              <a:t>chickpeas</a:t>
            </a:r>
            <a:r>
              <a:rPr lang="et-EE" sz="3400" dirty="0"/>
              <a:t>, </a:t>
            </a:r>
            <a:r>
              <a:rPr lang="et-EE" sz="3400" dirty="0" err="1"/>
              <a:t>lentils</a:t>
            </a:r>
            <a:r>
              <a:rPr lang="et-EE" sz="3400" dirty="0"/>
              <a:t> so on.</a:t>
            </a:r>
          </a:p>
          <a:p>
            <a:r>
              <a:rPr lang="et-EE" sz="3400" dirty="0"/>
              <a:t>Sales </a:t>
            </a:r>
            <a:r>
              <a:rPr lang="et-EE" sz="3400" dirty="0" err="1"/>
              <a:t>contracts</a:t>
            </a:r>
            <a:endParaRPr lang="et-EE" sz="3400" dirty="0"/>
          </a:p>
          <a:p>
            <a:endParaRPr lang="et-EE" sz="3000" dirty="0"/>
          </a:p>
          <a:p>
            <a:endParaRPr lang="et-EE" sz="3000" dirty="0"/>
          </a:p>
          <a:p>
            <a:endParaRPr lang="et-EE" sz="3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601199"/>
            <a:ext cx="18288000" cy="68516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57901" y="9601198"/>
            <a:ext cx="12230097" cy="685159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2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828799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12783669" cy="3428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A1D3408-AA4D-4525-8CC8-6D6159DF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05" y="525295"/>
            <a:ext cx="6970356" cy="2436780"/>
          </a:xfrm>
        </p:spPr>
        <p:txBody>
          <a:bodyPr anchor="ctr">
            <a:normAutofit/>
          </a:bodyPr>
          <a:lstStyle/>
          <a:p>
            <a:r>
              <a:rPr lang="et-EE" sz="6000"/>
              <a:t>Organic</a:t>
            </a:r>
            <a:r>
              <a:rPr lang="et-EE" sz="6000" dirty="0"/>
              <a:t> </a:t>
            </a:r>
            <a:r>
              <a:rPr lang="et-EE" sz="6000"/>
              <a:t>food</a:t>
            </a:r>
            <a:endParaRPr lang="et-EE" sz="60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B0554B2-609C-4E8E-9103-925FF935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704" y="4114801"/>
            <a:ext cx="6970357" cy="5419723"/>
          </a:xfrm>
        </p:spPr>
        <p:txBody>
          <a:bodyPr anchor="ctr">
            <a:normAutofit/>
          </a:bodyPr>
          <a:lstStyle/>
          <a:p>
            <a:r>
              <a:rPr lang="et-EE" sz="3000" dirty="0" err="1"/>
              <a:t>Started</a:t>
            </a:r>
            <a:r>
              <a:rPr lang="et-EE" sz="3000" dirty="0"/>
              <a:t> in </a:t>
            </a:r>
            <a:r>
              <a:rPr lang="et-EE" sz="3000" dirty="0" err="1"/>
              <a:t>March</a:t>
            </a:r>
            <a:endParaRPr lang="et-EE" sz="3000" dirty="0"/>
          </a:p>
          <a:p>
            <a:r>
              <a:rPr lang="et-EE" sz="3000" dirty="0" err="1"/>
              <a:t>Difficult</a:t>
            </a:r>
            <a:r>
              <a:rPr lang="et-EE" sz="3000" dirty="0"/>
              <a:t> </a:t>
            </a:r>
            <a:r>
              <a:rPr lang="et-EE" sz="3000" dirty="0" err="1"/>
              <a:t>to</a:t>
            </a:r>
            <a:r>
              <a:rPr lang="et-EE" sz="3000" dirty="0"/>
              <a:t> </a:t>
            </a:r>
            <a:r>
              <a:rPr lang="et-EE" sz="3000" dirty="0" err="1"/>
              <a:t>buy</a:t>
            </a:r>
            <a:r>
              <a:rPr lang="et-EE" sz="3000" dirty="0"/>
              <a:t>, </a:t>
            </a:r>
            <a:r>
              <a:rPr lang="et-EE" sz="3000" dirty="0" err="1"/>
              <a:t>very</a:t>
            </a:r>
            <a:r>
              <a:rPr lang="et-EE" sz="3000" dirty="0"/>
              <a:t> </a:t>
            </a:r>
            <a:r>
              <a:rPr lang="et-EE" sz="3000" dirty="0" err="1"/>
              <a:t>little</a:t>
            </a:r>
            <a:r>
              <a:rPr lang="et-EE" sz="3000" dirty="0"/>
              <a:t> </a:t>
            </a:r>
            <a:r>
              <a:rPr lang="et-EE" sz="3000" dirty="0" err="1"/>
              <a:t>raw</a:t>
            </a:r>
            <a:r>
              <a:rPr lang="et-EE" sz="3000" dirty="0"/>
              <a:t> </a:t>
            </a:r>
            <a:r>
              <a:rPr lang="et-EE" sz="3000" dirty="0" err="1"/>
              <a:t>material</a:t>
            </a:r>
            <a:endParaRPr lang="et-EE" sz="3000" dirty="0"/>
          </a:p>
          <a:p>
            <a:r>
              <a:rPr lang="en-US" sz="3000" dirty="0"/>
              <a:t>Smaller companies cannot</a:t>
            </a:r>
            <a:r>
              <a:rPr lang="et-EE" sz="3000" dirty="0"/>
              <a:t> (</a:t>
            </a:r>
            <a:r>
              <a:rPr lang="et-EE" sz="3000" dirty="0" err="1"/>
              <a:t>difficult</a:t>
            </a:r>
            <a:r>
              <a:rPr lang="et-EE" sz="3000" dirty="0"/>
              <a:t>, </a:t>
            </a:r>
            <a:r>
              <a:rPr lang="et-EE" sz="3000" dirty="0" err="1"/>
              <a:t>few</a:t>
            </a:r>
            <a:r>
              <a:rPr lang="et-EE" sz="3000" dirty="0"/>
              <a:t> </a:t>
            </a:r>
            <a:r>
              <a:rPr lang="et-EE" sz="3000" dirty="0" err="1"/>
              <a:t>knowledges</a:t>
            </a:r>
            <a:r>
              <a:rPr lang="et-EE" sz="3000" dirty="0"/>
              <a:t>)</a:t>
            </a:r>
            <a:r>
              <a:rPr lang="en-US" sz="3000" dirty="0"/>
              <a:t> participate in the </a:t>
            </a:r>
            <a:r>
              <a:rPr lang="et-EE" sz="3000" dirty="0" err="1"/>
              <a:t>public</a:t>
            </a:r>
            <a:r>
              <a:rPr lang="et-EE" sz="3000" dirty="0"/>
              <a:t> </a:t>
            </a:r>
            <a:r>
              <a:rPr lang="et-EE" sz="3000" dirty="0" err="1"/>
              <a:t>procurement</a:t>
            </a:r>
            <a:endParaRPr lang="et-EE" sz="3000" dirty="0"/>
          </a:p>
          <a:p>
            <a:endParaRPr lang="et-EE" sz="3000" dirty="0"/>
          </a:p>
          <a:p>
            <a:r>
              <a:rPr lang="et-EE" sz="3000" dirty="0" err="1"/>
              <a:t>We</a:t>
            </a:r>
            <a:r>
              <a:rPr lang="et-EE" sz="3000" dirty="0"/>
              <a:t> </a:t>
            </a:r>
            <a:r>
              <a:rPr lang="et-EE" sz="3000" dirty="0" err="1"/>
              <a:t>buy</a:t>
            </a:r>
            <a:r>
              <a:rPr lang="et-EE" sz="3000" dirty="0"/>
              <a:t> </a:t>
            </a:r>
            <a:r>
              <a:rPr lang="et-EE" sz="3000" dirty="0" err="1"/>
              <a:t>milk</a:t>
            </a:r>
            <a:r>
              <a:rPr lang="et-EE" sz="3000" dirty="0"/>
              <a:t>, </a:t>
            </a:r>
            <a:r>
              <a:rPr lang="et-EE" sz="3000" dirty="0" err="1"/>
              <a:t>kefir</a:t>
            </a:r>
            <a:r>
              <a:rPr lang="et-EE" sz="3000" dirty="0"/>
              <a:t>, </a:t>
            </a:r>
            <a:r>
              <a:rPr lang="et-EE" sz="3000" dirty="0" err="1"/>
              <a:t>some</a:t>
            </a:r>
            <a:r>
              <a:rPr lang="et-EE" sz="3000" dirty="0"/>
              <a:t> </a:t>
            </a:r>
            <a:r>
              <a:rPr lang="et-EE" sz="3000" dirty="0" err="1"/>
              <a:t>vegetables</a:t>
            </a:r>
            <a:r>
              <a:rPr lang="et-EE" sz="3000" dirty="0"/>
              <a:t>, </a:t>
            </a:r>
            <a:r>
              <a:rPr lang="et-EE" sz="3000" dirty="0" err="1"/>
              <a:t>different</a:t>
            </a:r>
            <a:r>
              <a:rPr lang="et-EE" sz="3000" dirty="0"/>
              <a:t> </a:t>
            </a:r>
            <a:r>
              <a:rPr lang="et-EE" sz="3000" dirty="0" err="1"/>
              <a:t>flours</a:t>
            </a:r>
            <a:r>
              <a:rPr lang="et-EE" sz="3000" dirty="0"/>
              <a:t> and </a:t>
            </a:r>
            <a:r>
              <a:rPr lang="et-EE" sz="3000" dirty="0" err="1"/>
              <a:t>flakes</a:t>
            </a:r>
            <a:r>
              <a:rPr lang="et-EE" sz="3000" dirty="0"/>
              <a:t>, </a:t>
            </a:r>
            <a:r>
              <a:rPr lang="et-EE" sz="3000" dirty="0" err="1"/>
              <a:t>eggs</a:t>
            </a:r>
            <a:r>
              <a:rPr lang="et-EE" sz="3000" dirty="0"/>
              <a:t> etc. </a:t>
            </a:r>
          </a:p>
          <a:p>
            <a:endParaRPr lang="et-EE" sz="3000" dirty="0"/>
          </a:p>
          <a:p>
            <a:endParaRPr lang="et-EE" sz="3000" dirty="0"/>
          </a:p>
        </p:txBody>
      </p:sp>
      <p:pic>
        <p:nvPicPr>
          <p:cNvPr id="77" name="Picture 76" descr="Open bags of varieties grain seeds">
            <a:extLst>
              <a:ext uri="{FF2B5EF4-FFF2-40B4-BE49-F238E27FC236}">
                <a16:creationId xmlns:a16="http://schemas.microsoft.com/office/drawing/2014/main" id="{867B6A0D-4621-8FFD-4B99-CD5414C4F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58" r="23642"/>
          <a:stretch/>
        </p:blipFill>
        <p:spPr>
          <a:xfrm>
            <a:off x="9144000" y="1"/>
            <a:ext cx="9154237" cy="10287000"/>
          </a:xfrm>
          <a:prstGeom prst="rect">
            <a:avLst/>
          </a:prstGeom>
        </p:spPr>
      </p:pic>
      <p:pic>
        <p:nvPicPr>
          <p:cNvPr id="5" name="Pilt 4" descr="Pilt, millel on kujutatud Font, logo, Graafika, ring&#10;&#10;Kirjeldus on genereeritud automaatselt">
            <a:extLst>
              <a:ext uri="{FF2B5EF4-FFF2-40B4-BE49-F238E27FC236}">
                <a16:creationId xmlns:a16="http://schemas.microsoft.com/office/drawing/2014/main" id="{03A90098-C356-B9CC-29FB-6B821DDCB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208" y="3281362"/>
            <a:ext cx="38576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lt 8" descr="Pilt, millel on kujutatud toit, siseruumis, leib, nõu&#10;&#10;Kirjeldus on genereeritud automaatselt">
            <a:extLst>
              <a:ext uri="{FF2B5EF4-FFF2-40B4-BE49-F238E27FC236}">
                <a16:creationId xmlns:a16="http://schemas.microsoft.com/office/drawing/2014/main" id="{9DC5AAF7-388F-49DA-8E39-45FB10DDE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63" y="835026"/>
            <a:ext cx="5189539" cy="6943725"/>
          </a:xfrm>
          <a:prstGeom prst="rect">
            <a:avLst/>
          </a:prstGeom>
        </p:spPr>
      </p:pic>
      <p:pic>
        <p:nvPicPr>
          <p:cNvPr id="5" name="Sisu kohatäide 4" descr="Pilt, millel on kujutatud siseruumis, laud, pann, mitu&#10;&#10;Kirjeldus on genereeritud automaatselt">
            <a:extLst>
              <a:ext uri="{FF2B5EF4-FFF2-40B4-BE49-F238E27FC236}">
                <a16:creationId xmlns:a16="http://schemas.microsoft.com/office/drawing/2014/main" id="{0FFC1CCE-EA02-4CE6-A36B-939548E18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835026"/>
            <a:ext cx="5189539" cy="6943725"/>
          </a:xfrm>
          <a:prstGeom prst="rect">
            <a:avLst/>
          </a:prstGeom>
        </p:spPr>
      </p:pic>
      <p:pic>
        <p:nvPicPr>
          <p:cNvPr id="7" name="Pilt 6" descr="Pilt, millel on kujutatud kollane, siseruumis&#10;&#10;Kirjeldus on genereeritud automaatselt">
            <a:extLst>
              <a:ext uri="{FF2B5EF4-FFF2-40B4-BE49-F238E27FC236}">
                <a16:creationId xmlns:a16="http://schemas.microsoft.com/office/drawing/2014/main" id="{4B69A42C-500A-484C-80A5-4FF093626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835026"/>
            <a:ext cx="5189539" cy="6943725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E9CAC71E-F7AE-47F0-8EAF-5727AF20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037211"/>
            <a:ext cx="15773400" cy="14139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800"/>
              <a:t>Pictures of catering in schools</a:t>
            </a:r>
          </a:p>
        </p:txBody>
      </p:sp>
    </p:spTree>
    <p:extLst>
      <p:ext uri="{BB962C8B-B14F-4D97-AF65-F5344CB8AC3E}">
        <p14:creationId xmlns:p14="http://schemas.microsoft.com/office/powerpoint/2010/main" val="1074771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1020</Words>
  <Application>Microsoft Office PowerPoint</Application>
  <PresentationFormat>Kohandatud</PresentationFormat>
  <Paragraphs>94</Paragraphs>
  <Slides>11</Slides>
  <Notes>11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Times New Roman</vt:lpstr>
      <vt:lpstr>Office Theme</vt:lpstr>
      <vt:lpstr>Elva Services Elva Teenused</vt:lpstr>
      <vt:lpstr>Elva Vald Elva Municipal Government</vt:lpstr>
      <vt:lpstr>PowerPointi esitlus</vt:lpstr>
      <vt:lpstr>PowerPointi esitlus</vt:lpstr>
      <vt:lpstr>Meals </vt:lpstr>
      <vt:lpstr>Menu</vt:lpstr>
      <vt:lpstr>Public procurement</vt:lpstr>
      <vt:lpstr>Organic food</vt:lpstr>
      <vt:lpstr>Pictures of catering in schools</vt:lpstr>
      <vt:lpstr>Pictures of catering in schools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Taimne Teisipäev at Plant-Powered Perspectives</dc:title>
  <cp:lastModifiedBy>Krista Loog</cp:lastModifiedBy>
  <cp:revision>31</cp:revision>
  <cp:lastPrinted>2024-04-16T07:06:11Z</cp:lastPrinted>
  <dcterms:created xsi:type="dcterms:W3CDTF">2006-08-16T00:00:00Z</dcterms:created>
  <dcterms:modified xsi:type="dcterms:W3CDTF">2024-05-14T19:16:13Z</dcterms:modified>
  <dc:identifier>DAEsHY8cGAg</dc:identifier>
</cp:coreProperties>
</file>