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96" r:id="rId3"/>
    <p:sldId id="293" r:id="rId4"/>
    <p:sldId id="297" r:id="rId5"/>
    <p:sldId id="298" r:id="rId6"/>
    <p:sldId id="286" r:id="rId7"/>
    <p:sldId id="299" r:id="rId8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426"/>
    <a:srgbClr val="413724"/>
    <a:srgbClr val="A3BDDD"/>
    <a:srgbClr val="D8F1C7"/>
    <a:srgbClr val="BBE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0" autoAdjust="0"/>
  </p:normalViewPr>
  <p:slideViewPr>
    <p:cSldViewPr snapToGrid="0">
      <p:cViewPr>
        <p:scale>
          <a:sx n="100" d="100"/>
          <a:sy n="100" d="100"/>
        </p:scale>
        <p:origin x="-294" y="18"/>
      </p:cViewPr>
      <p:guideLst>
        <p:guide orient="horz" pos="361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30B89-F6F1-441D-ADD6-BC295FA5EF1F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73389-D53D-403F-AE61-4C105477EF0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745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Fines:</a:t>
            </a:r>
          </a:p>
          <a:p>
            <a:pPr marL="228600" indent="-228600">
              <a:buAutoNum type="alphaLcParenR"/>
            </a:pPr>
            <a:r>
              <a:rPr lang="es-ES_tradnl" dirty="0" smtClean="0"/>
              <a:t>Participar en LEADER (políticas de desarrollo rural de la Unión Europea).</a:t>
            </a:r>
          </a:p>
          <a:p>
            <a:pPr marL="228600" indent="-228600">
              <a:buAutoNum type="alphaLcParenR"/>
            </a:pPr>
            <a:r>
              <a:rPr lang="es-ES_tradnl" baseline="0" dirty="0" smtClean="0"/>
              <a:t>Sensibilizar a las Administraciones Locales, Autonómicas y Estatales, así como alas .</a:t>
            </a:r>
          </a:p>
          <a:p>
            <a:pPr marL="228600" indent="-228600">
              <a:buAutoNum type="alphaLcParenR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3389-D53D-403F-AE61-4C105477EF0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034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3389-D53D-403F-AE61-4C105477EF02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381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3389-D53D-403F-AE61-4C105477EF02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381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3389-D53D-403F-AE61-4C105477EF02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381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3389-D53D-403F-AE61-4C105477EF02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381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539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817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553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162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123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400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744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503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15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149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171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0FEC-AEDA-42B1-961E-88BE9D444147}" type="datetimeFigureOut">
              <a:rPr lang="es-ES_tradnl" smtClean="0"/>
              <a:t>29/09/2022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5544-B0EE-4A9F-8A33-0C9548A3FF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75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157192"/>
            <a:ext cx="9144000" cy="5844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" name="1 Grupo"/>
          <p:cNvGrpSpPr/>
          <p:nvPr/>
        </p:nvGrpSpPr>
        <p:grpSpPr>
          <a:xfrm>
            <a:off x="2492753" y="5957178"/>
            <a:ext cx="4158494" cy="732993"/>
            <a:chOff x="1832864" y="6008375"/>
            <a:chExt cx="4158494" cy="732993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080" y="6031650"/>
              <a:ext cx="720303" cy="709718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864" y="6008375"/>
              <a:ext cx="716888" cy="709718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226" y="6031650"/>
              <a:ext cx="498882" cy="709718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81" t="7827" r="26889" b="3679"/>
            <a:stretch/>
          </p:blipFill>
          <p:spPr>
            <a:xfrm>
              <a:off x="5253605" y="6020965"/>
              <a:ext cx="737753" cy="715396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43" r="50887" b="30328"/>
            <a:stretch/>
          </p:blipFill>
          <p:spPr>
            <a:xfrm>
              <a:off x="4022606" y="6014184"/>
              <a:ext cx="1222253" cy="709718"/>
            </a:xfrm>
            <a:prstGeom prst="rect">
              <a:avLst/>
            </a:prstGeom>
          </p:spPr>
        </p:pic>
      </p:grpSp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22920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505133" y="1736316"/>
            <a:ext cx="7587087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ctr"/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"LOS PROCEDIMIENTOS DE GESTIÓN DEL LEADER EN ESPAÑA: PRESENTE Y FUTURO" </a:t>
            </a:r>
            <a:endParaRPr lang="es-ES_tradnl" sz="32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2327" y="266700"/>
            <a:ext cx="8179346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ctr"/>
            <a:r>
              <a:rPr lang="es-ES_tradnl" sz="4800" b="1" u="sng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JORNADA DIVULGATIVA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59133" y="3476216"/>
            <a:ext cx="7587087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r"/>
            <a:r>
              <a:rPr lang="es-ES_tradnl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Villa del Prado (Madrid)</a:t>
            </a:r>
            <a:endParaRPr lang="es-ES_tradnl" sz="2000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ES_tradnl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 de </a:t>
            </a:r>
            <a:r>
              <a:rPr lang="es-ES_tradnl" sz="20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Septimebre</a:t>
            </a:r>
            <a:r>
              <a:rPr lang="es-ES_tradnl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es-ES_tradnl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2022</a:t>
            </a:r>
            <a:endParaRPr lang="es-ES_tradnl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9" y="3597056"/>
            <a:ext cx="3600000" cy="10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5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s-ES_tradnl" sz="2800" dirty="0" smtClean="0">
                <a:latin typeface="Arial Black" panose="020B0A04020102020204" pitchFamily="34" charset="0"/>
              </a:rPr>
              <a:t>AMBITO TERRITORIAL</a:t>
            </a:r>
          </a:p>
          <a:p>
            <a:r>
              <a:rPr 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¿Es una unidad territorial homogénea?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558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27" y="6238179"/>
            <a:ext cx="2133073" cy="2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6146" name="Picture 2" descr="memori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1768" r="5653" b="2020"/>
          <a:stretch/>
        </p:blipFill>
        <p:spPr bwMode="auto">
          <a:xfrm>
            <a:off x="1759656" y="178152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s-ES_tradn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CICLO DEL EXPEDIENTE</a:t>
            </a:r>
          </a:p>
          <a:p>
            <a:r>
              <a:rPr lang="es-ES_tradnl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camino del guerrero…</a:t>
            </a:r>
            <a:endParaRPr lang="es-ES_tradn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78" name="277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1270000"/>
            <a:ext cx="9144000" cy="5588000"/>
          </a:xfrm>
          <a:prstGeom prst="rect">
            <a:avLst/>
          </a:prstGeom>
        </p:spPr>
      </p:pic>
      <p:sp>
        <p:nvSpPr>
          <p:cNvPr id="8" name="Google Shape;296;p37"/>
          <p:cNvSpPr/>
          <p:nvPr/>
        </p:nvSpPr>
        <p:spPr>
          <a:xfrm>
            <a:off x="338160" y="2229556"/>
            <a:ext cx="2038857" cy="1465974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85" y="1356890"/>
            <a:ext cx="6473715" cy="541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27" y="6238179"/>
            <a:ext cx="2133073" cy="2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5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s-ES_tradn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CUELLOS DE BOTELLA</a:t>
            </a:r>
          </a:p>
          <a:p>
            <a:r>
              <a:rPr lang="es-ES_tradn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Piedras en el camino….</a:t>
            </a:r>
            <a:endParaRPr lang="es-ES_tradnl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_tradn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78" name="277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1270000"/>
            <a:ext cx="9144000" cy="5588000"/>
          </a:xfrm>
          <a:prstGeom prst="rect">
            <a:avLst/>
          </a:prstGeom>
        </p:spPr>
      </p:pic>
      <p:sp>
        <p:nvSpPr>
          <p:cNvPr id="8" name="Google Shape;296;p37"/>
          <p:cNvSpPr/>
          <p:nvPr/>
        </p:nvSpPr>
        <p:spPr>
          <a:xfrm>
            <a:off x="338160" y="2229556"/>
            <a:ext cx="2038857" cy="1465974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85" y="1356890"/>
            <a:ext cx="6473715" cy="541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27" y="6238179"/>
            <a:ext cx="2133073" cy="2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5160742" y="1802624"/>
            <a:ext cx="974960" cy="544048"/>
            <a:chOff x="5160742" y="1802624"/>
            <a:chExt cx="974960" cy="544048"/>
          </a:xfrm>
        </p:grpSpPr>
        <p:sp>
          <p:nvSpPr>
            <p:cNvPr id="2" name="1 Flecha derecha"/>
            <p:cNvSpPr/>
            <p:nvPr/>
          </p:nvSpPr>
          <p:spPr>
            <a:xfrm rot="19528457">
              <a:off x="5188807" y="1802624"/>
              <a:ext cx="946895" cy="5440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CuadroTexto"/>
            <p:cNvSpPr txBox="1"/>
            <p:nvPr/>
          </p:nvSpPr>
          <p:spPr>
            <a:xfrm rot="19505882">
              <a:off x="5160742" y="1932194"/>
              <a:ext cx="967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b="1" dirty="0" smtClean="0"/>
                <a:t>Moderación de </a:t>
              </a:r>
            </a:p>
            <a:p>
              <a:r>
                <a:rPr lang="es-ES" sz="800" b="1" dirty="0" smtClean="0"/>
                <a:t>Costes</a:t>
              </a:r>
              <a:endParaRPr lang="es-ES" sz="800" b="1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370315" y="3518647"/>
            <a:ext cx="974960" cy="544048"/>
            <a:chOff x="5160742" y="1802624"/>
            <a:chExt cx="974960" cy="544048"/>
          </a:xfrm>
        </p:grpSpPr>
        <p:sp>
          <p:nvSpPr>
            <p:cNvPr id="12" name="11 Flecha derecha"/>
            <p:cNvSpPr/>
            <p:nvPr/>
          </p:nvSpPr>
          <p:spPr>
            <a:xfrm rot="19528457">
              <a:off x="5188807" y="1802624"/>
              <a:ext cx="946895" cy="5440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 rot="19505882">
              <a:off x="5160742" y="1993749"/>
              <a:ext cx="9676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b="1" dirty="0" smtClean="0"/>
                <a:t>1 Técnico en CM </a:t>
              </a:r>
              <a:endParaRPr lang="es-ES" sz="800" b="1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908219" y="5404956"/>
            <a:ext cx="974960" cy="544048"/>
            <a:chOff x="5160742" y="1802624"/>
            <a:chExt cx="974960" cy="544048"/>
          </a:xfrm>
        </p:grpSpPr>
        <p:sp>
          <p:nvSpPr>
            <p:cNvPr id="15" name="14 Flecha derecha"/>
            <p:cNvSpPr/>
            <p:nvPr/>
          </p:nvSpPr>
          <p:spPr>
            <a:xfrm rot="19528457">
              <a:off x="5188807" y="1802624"/>
              <a:ext cx="946895" cy="5440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/>
            <p:cNvSpPr txBox="1"/>
            <p:nvPr/>
          </p:nvSpPr>
          <p:spPr>
            <a:xfrm rot="19505882">
              <a:off x="5160742" y="1993749"/>
              <a:ext cx="9676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b="1" dirty="0" smtClean="0"/>
                <a:t>Facturas y Pagos</a:t>
              </a:r>
              <a:endParaRPr lang="es-ES" sz="800" b="1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890083" y="5336928"/>
            <a:ext cx="974960" cy="544048"/>
            <a:chOff x="5160742" y="1802624"/>
            <a:chExt cx="974960" cy="544048"/>
          </a:xfrm>
        </p:grpSpPr>
        <p:sp>
          <p:nvSpPr>
            <p:cNvPr id="18" name="17 Flecha derecha"/>
            <p:cNvSpPr/>
            <p:nvPr/>
          </p:nvSpPr>
          <p:spPr>
            <a:xfrm rot="19528457">
              <a:off x="5188807" y="1802624"/>
              <a:ext cx="946895" cy="5440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CuadroTexto"/>
            <p:cNvSpPr txBox="1"/>
            <p:nvPr/>
          </p:nvSpPr>
          <p:spPr>
            <a:xfrm rot="19505882">
              <a:off x="5160742" y="1993749"/>
              <a:ext cx="9676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b="1" dirty="0" err="1" smtClean="0"/>
                <a:t>MInucioso</a:t>
              </a:r>
              <a:endParaRPr lang="es-ES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02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s-ES_tradn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CUELLOS DE BOTELLA</a:t>
            </a:r>
          </a:p>
          <a:p>
            <a:r>
              <a:rPr lang="es-ES_tradn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Piedras en el camino….</a:t>
            </a:r>
            <a:endParaRPr lang="es-ES_tradnl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_tradn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78" name="277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1270000"/>
            <a:ext cx="9144000" cy="5588000"/>
          </a:xfrm>
          <a:prstGeom prst="rect">
            <a:avLst/>
          </a:prstGeom>
        </p:spPr>
      </p:pic>
      <p:pic>
        <p:nvPicPr>
          <p:cNvPr id="35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27" y="6238179"/>
            <a:ext cx="2133073" cy="2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590553" y="1655199"/>
            <a:ext cx="796289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EB Garamond"/>
                <a:cs typeface="Courier New" panose="02070309020205020404" pitchFamily="49" charset="0"/>
                <a:sym typeface="EB Garamond"/>
              </a:rPr>
              <a:t>. POSIBLES SOLUCIONES:</a:t>
            </a:r>
            <a:endParaRPr lang="es-ES_tradnl" sz="2000" b="1" dirty="0" smtClean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EB Garamond"/>
              <a:cs typeface="Courier New" panose="02070309020205020404" pitchFamily="49" charset="0"/>
              <a:sym typeface="EB Garamond"/>
            </a:endParaRPr>
          </a:p>
          <a:p>
            <a:pPr lvl="0"/>
            <a:endParaRPr lang="es-ES_tradnl" sz="1900" b="1" dirty="0" smtClean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EB Garamond"/>
              <a:cs typeface="Courier New" panose="02070309020205020404" pitchFamily="49" charset="0"/>
              <a:sym typeface="EB Garamond"/>
            </a:endParaRP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190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EB Garamond"/>
                <a:cs typeface="Courier New" panose="02070309020205020404" pitchFamily="49" charset="0"/>
                <a:sym typeface="EB Garamond"/>
              </a:rPr>
              <a:t>Simplificación real.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190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EB Garamond"/>
                <a:cs typeface="Courier New" panose="02070309020205020404" pitchFamily="49" charset="0"/>
                <a:sym typeface="EB Garamond"/>
              </a:rPr>
              <a:t>Reformar Moderación de Costes. Catálogos y Marcas de Referencia.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190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EB Garamond"/>
                <a:cs typeface="Courier New" panose="02070309020205020404" pitchFamily="49" charset="0"/>
                <a:sym typeface="EB Garamond"/>
              </a:rPr>
              <a:t>Costes Simplificados para Justificar ligados a módulos objetivos.(Evitaría Problemas en la Justificación y en la Comprobación Material).</a:t>
            </a:r>
            <a:endParaRPr lang="es-ES_tradnl" sz="1900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EB Garamond"/>
              <a:cs typeface="Courier New" panose="02070309020205020404" pitchFamily="49" charset="0"/>
              <a:sym typeface="EB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676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s-ES_tradn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MÁS INFORMACIÓN</a:t>
            </a:r>
          </a:p>
          <a:p>
            <a:r>
              <a:rPr lang="es-ES_tradnl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www.sierraoeste.org</a:t>
            </a:r>
            <a:endParaRPr lang="es-ES_tradn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558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27" y="6238179"/>
            <a:ext cx="2133073" cy="2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3" r="1880" b="27874"/>
          <a:stretch/>
        </p:blipFill>
        <p:spPr bwMode="auto">
          <a:xfrm>
            <a:off x="1265201" y="2095500"/>
            <a:ext cx="6113499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333;p37"/>
          <p:cNvSpPr/>
          <p:nvPr/>
        </p:nvSpPr>
        <p:spPr>
          <a:xfrm rot="16200000">
            <a:off x="2432743" y="-297757"/>
            <a:ext cx="4270184" cy="8136329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5" t="43360" r="40523" b="23437"/>
          <a:stretch/>
        </p:blipFill>
        <p:spPr bwMode="auto">
          <a:xfrm>
            <a:off x="3177185" y="3029140"/>
            <a:ext cx="1803067" cy="11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3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157192"/>
            <a:ext cx="9144000" cy="5844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6" name="5 Grupo"/>
          <p:cNvGrpSpPr>
            <a:grpSpLocks noChangeAspect="1"/>
          </p:cNvGrpSpPr>
          <p:nvPr/>
        </p:nvGrpSpPr>
        <p:grpSpPr>
          <a:xfrm>
            <a:off x="1832864" y="6008375"/>
            <a:ext cx="5478272" cy="732993"/>
            <a:chOff x="217247" y="5718853"/>
            <a:chExt cx="6947041" cy="929515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5748368"/>
              <a:ext cx="913422" cy="900000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47" y="5718853"/>
              <a:ext cx="909091" cy="900000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172" y="5748368"/>
              <a:ext cx="632636" cy="90000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81" t="7827" r="26889" b="3679"/>
            <a:stretch/>
          </p:blipFill>
          <p:spPr>
            <a:xfrm>
              <a:off x="6228738" y="5734818"/>
              <a:ext cx="935550" cy="907200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43" b="30328"/>
            <a:stretch/>
          </p:blipFill>
          <p:spPr>
            <a:xfrm>
              <a:off x="2994077" y="5726219"/>
              <a:ext cx="3155845" cy="900000"/>
            </a:xfrm>
            <a:prstGeom prst="rect">
              <a:avLst/>
            </a:prstGeom>
          </p:spPr>
        </p:pic>
      </p:grpSp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229200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463003" y="1063456"/>
            <a:ext cx="8179346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ctr"/>
            <a:r>
              <a:rPr lang="es-ES_tradnl" sz="4800" b="1" u="sng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MUCHAS GRACIAS POR VUESTRA ATENCIÓN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59133" y="3476216"/>
            <a:ext cx="7587087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r"/>
            <a:endParaRPr lang="es-ES_tradnl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1" y="2587214"/>
            <a:ext cx="7693298" cy="219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152</Words>
  <Application>Microsoft Office PowerPoint</Application>
  <PresentationFormat>Presentación en pantalla (4:3)</PresentationFormat>
  <Paragraphs>33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Propietario</dc:creator>
  <cp:lastModifiedBy>HP</cp:lastModifiedBy>
  <cp:revision>81</cp:revision>
  <dcterms:created xsi:type="dcterms:W3CDTF">2019-09-19T06:55:06Z</dcterms:created>
  <dcterms:modified xsi:type="dcterms:W3CDTF">2022-09-29T08:05:19Z</dcterms:modified>
</cp:coreProperties>
</file>