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26" r:id="rId1"/>
  </p:sldMasterIdLst>
  <p:sldIdLst>
    <p:sldId id="256" r:id="rId2"/>
    <p:sldId id="259" r:id="rId3"/>
    <p:sldId id="257" r:id="rId4"/>
    <p:sldId id="268" r:id="rId5"/>
    <p:sldId id="261" r:id="rId6"/>
    <p:sldId id="269" r:id="rId7"/>
    <p:sldId id="263" r:id="rId8"/>
    <p:sldId id="262" r:id="rId9"/>
    <p:sldId id="264" r:id="rId10"/>
    <p:sldId id="260" r:id="rId11"/>
    <p:sldId id="265" r:id="rId12"/>
    <p:sldId id="266" r:id="rId13"/>
    <p:sldId id="267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5948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943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917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40056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08821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94088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87083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859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5048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9216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8947812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4481034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2283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7638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1639320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5063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25B7F-74A8-455C-8D0F-3C4157DD1303}" type="datetimeFigureOut">
              <a:rPr lang="es-ES" smtClean="0"/>
              <a:pPr/>
              <a:t>29/09/2022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2A724A-0D19-4087-9DFB-7B5DD5332A1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2770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ecamder@recamder.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A61A0B-DB56-425E-960E-7D4EB6E1B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8672" y="2263519"/>
            <a:ext cx="6815669" cy="1614055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JORNADA READER.</a:t>
            </a:r>
            <a:b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29 de septiembre de2022</a:t>
            </a:r>
            <a:r>
              <a:rPr lang="es-ES" sz="2800" b="1" dirty="0"/>
              <a:t/>
            </a:r>
            <a:br>
              <a:rPr lang="es-ES" sz="2800" b="1" dirty="0"/>
            </a:br>
            <a:r>
              <a:rPr lang="es-ES" sz="2800" b="1" dirty="0"/>
              <a:t/>
            </a:r>
            <a:br>
              <a:rPr lang="es-ES" sz="2800" b="1" dirty="0"/>
            </a:br>
            <a:r>
              <a:rPr lang="es-ES" sz="2800" b="1" dirty="0"/>
              <a:t>LOS PROCEDIMIENTOS DE GESTIÓN DEL LEADER EN ESPAÑA. PRESENTE Y FUTURO</a:t>
            </a:r>
            <a:r>
              <a:rPr lang="es-ES" sz="4000" b="1" dirty="0"/>
              <a:t>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DA66531-A018-4E60-B232-336468A8B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7127" y="4536579"/>
            <a:ext cx="7854743" cy="1614055"/>
          </a:xfrm>
        </p:spPr>
        <p:txBody>
          <a:bodyPr>
            <a:normAutofit/>
          </a:bodyPr>
          <a:lstStyle/>
          <a:p>
            <a:pPr algn="ctr">
              <a:tabLst>
                <a:tab pos="0" algn="l"/>
              </a:tabLst>
            </a:pPr>
            <a:endParaRPr lang="es-ES" b="1" dirty="0"/>
          </a:p>
          <a:p>
            <a:pPr algn="ctr">
              <a:tabLst>
                <a:tab pos="0" algn="l"/>
              </a:tabLst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</a:rPr>
              <a:t>El PROCEDIMIENTO DE GESTIÓN DEL LEADER EN CASTILLA -LA MANCHA</a:t>
            </a:r>
            <a:r>
              <a:rPr lang="es-ES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endParaRPr lang="es-ES" sz="24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ES" sz="1600" dirty="0"/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3588798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CA677C-43C6-4D32-8F5A-783B1DBE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110" y="284410"/>
            <a:ext cx="7980218" cy="98367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CRONOGRAMA CERTIFICACIÓN- PAGO -CONTROLES</a:t>
            </a:r>
          </a:p>
        </p:txBody>
      </p:sp>
      <p:pic>
        <p:nvPicPr>
          <p:cNvPr id="17" name="Marcador de contenido 16">
            <a:extLst>
              <a:ext uri="{FF2B5EF4-FFF2-40B4-BE49-F238E27FC236}">
                <a16:creationId xmlns:a16="http://schemas.microsoft.com/office/drawing/2014/main" xmlns="" id="{B53944C4-0FC3-4B36-A157-B98B2DA51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2695" y="1268083"/>
            <a:ext cx="11214340" cy="5589917"/>
          </a:xfrm>
        </p:spPr>
      </p:pic>
    </p:spTree>
    <p:extLst>
      <p:ext uri="{BB962C8B-B14F-4D97-AF65-F5344CB8AC3E}">
        <p14:creationId xmlns:p14="http://schemas.microsoft.com/office/powerpoint/2010/main" xmlns="" val="1847256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582" y="330968"/>
            <a:ext cx="8894614" cy="818959"/>
          </a:xfrm>
        </p:spPr>
        <p:txBody>
          <a:bodyPr>
            <a:normAutofit/>
          </a:bodyPr>
          <a:lstStyle/>
          <a:p>
            <a:r>
              <a:rPr lang="es-ES" dirty="0"/>
              <a:t>CERTIFICACIÓN- PAGO -CONTROLES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7" y="1149926"/>
            <a:ext cx="9157856" cy="570807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s-ES" b="1" dirty="0">
                <a:solidFill>
                  <a:srgbClr val="0070C0"/>
                </a:solidFill>
              </a:rPr>
              <a:t>SOLICITUD DE PAGO</a:t>
            </a:r>
          </a:p>
          <a:p>
            <a:pPr marL="9842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Solicita PROMOTOR al GAL</a:t>
            </a:r>
          </a:p>
          <a:p>
            <a:pPr marL="9842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3 MESES después del periodo concedido ejecución proyecto.</a:t>
            </a:r>
          </a:p>
          <a:p>
            <a:pPr marL="92710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Pagos Parciales (20%-40%-60% - Certificación final)</a:t>
            </a:r>
          </a:p>
          <a:p>
            <a:pPr marL="927100" indent="-2857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Pago total</a:t>
            </a:r>
          </a:p>
          <a:p>
            <a:pPr marL="927100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s-ES" b="1" dirty="0">
                <a:solidFill>
                  <a:srgbClr val="0070C0"/>
                </a:solidFill>
              </a:rPr>
              <a:t>CONTROL ADMINISTRATIVO SOLICITUD PAGO</a:t>
            </a:r>
          </a:p>
          <a:p>
            <a:pPr>
              <a:spcBef>
                <a:spcPts val="0"/>
              </a:spcBef>
            </a:pPr>
            <a:endParaRPr lang="es-ES" b="1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GAL verifica:</a:t>
            </a:r>
          </a:p>
          <a:p>
            <a:pPr marL="1441450" defTabSz="179388">
              <a:spcBef>
                <a:spcPts val="0"/>
              </a:spcBef>
              <a:buFont typeface="+mj-lt"/>
              <a:buAutoNum type="alphaLcPeriod"/>
            </a:pPr>
            <a:r>
              <a:rPr lang="es-ES" dirty="0"/>
              <a:t>La operación finalizada conforme a lo indicado solicitud-contrato-criterios baremación.</a:t>
            </a:r>
          </a:p>
          <a:p>
            <a:pPr marL="1441450" defTabSz="179388">
              <a:spcBef>
                <a:spcPts val="0"/>
              </a:spcBef>
              <a:buFont typeface="+mj-lt"/>
              <a:buAutoNum type="alphaLcPeriod"/>
            </a:pPr>
            <a:r>
              <a:rPr lang="es-ES" dirty="0"/>
              <a:t>Costes contraídos y realizados (Gasto auténtico; dentro periodo elegible)</a:t>
            </a:r>
          </a:p>
          <a:p>
            <a:pPr marL="1441450" defTabSz="179388">
              <a:spcBef>
                <a:spcPts val="0"/>
              </a:spcBef>
              <a:buFont typeface="+mj-lt"/>
              <a:buAutoNum type="alphaLcPeriod"/>
            </a:pPr>
            <a:r>
              <a:rPr lang="es-ES" dirty="0"/>
              <a:t>Visita in situ comprobar productos, servicios, inversión cofinanciada.</a:t>
            </a:r>
          </a:p>
          <a:p>
            <a:pPr marL="900113" defTabSz="179388">
              <a:spcBef>
                <a:spcPts val="0"/>
              </a:spcBef>
            </a:pPr>
            <a:endParaRPr lang="es-ES" dirty="0"/>
          </a:p>
          <a:p>
            <a:pPr marL="900113" defTabSz="1793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Defecto subsanables- Tramite audiencia- Plazo 15 días alegaciones</a:t>
            </a:r>
          </a:p>
          <a:p>
            <a:pPr marL="900113" defTabSz="179388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" dirty="0"/>
          </a:p>
          <a:p>
            <a:pPr marL="900113" defTabSz="1793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dirty="0"/>
              <a:t>Finalizado control: CERTIFICACIÓN PROYECTO por el GAL</a:t>
            </a:r>
          </a:p>
          <a:p>
            <a:pPr>
              <a:spcBef>
                <a:spcPts val="0"/>
              </a:spcBef>
            </a:pPr>
            <a:endParaRPr lang="es-ES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s-ES" b="1" dirty="0">
                <a:solidFill>
                  <a:srgbClr val="0070C0"/>
                </a:solidFill>
              </a:rPr>
              <a:t>FISCALIZACIÓN RAF:</a:t>
            </a:r>
            <a:r>
              <a:rPr lang="es-ES" dirty="0">
                <a:solidFill>
                  <a:srgbClr val="0070C0"/>
                </a:solidFill>
              </a:rPr>
              <a:t> </a:t>
            </a:r>
            <a:r>
              <a:rPr lang="es-ES" dirty="0"/>
              <a:t>Comprueba expediente cumple requisitos para su pago</a:t>
            </a:r>
            <a:endParaRPr lang="es-ES" b="1" dirty="0"/>
          </a:p>
          <a:p>
            <a:pPr marL="0" indent="0">
              <a:spcBef>
                <a:spcPts val="0"/>
              </a:spcBef>
              <a:buNone/>
            </a:pPr>
            <a:endParaRPr lang="es-ES" b="1" dirty="0"/>
          </a:p>
          <a:p>
            <a:pPr marL="71437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188520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582" y="330968"/>
            <a:ext cx="8894614" cy="818959"/>
          </a:xfrm>
        </p:spPr>
        <p:txBody>
          <a:bodyPr>
            <a:normAutofit/>
          </a:bodyPr>
          <a:lstStyle/>
          <a:p>
            <a:r>
              <a:rPr lang="es-ES" dirty="0"/>
              <a:t>CERTIFICACIÓN- PAGO -CONTROLES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7" y="1149926"/>
            <a:ext cx="9157856" cy="570807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s-ES" b="1" dirty="0"/>
          </a:p>
          <a:p>
            <a:pPr>
              <a:spcBef>
                <a:spcPts val="0"/>
              </a:spcBef>
            </a:pPr>
            <a:r>
              <a:rPr lang="es-ES" b="1" dirty="0">
                <a:solidFill>
                  <a:srgbClr val="0070C0"/>
                </a:solidFill>
              </a:rPr>
              <a:t>APERTURA FICHERO CONTROL</a:t>
            </a:r>
          </a:p>
          <a:p>
            <a:pPr marL="0" indent="0">
              <a:spcBef>
                <a:spcPts val="0"/>
              </a:spcBef>
              <a:buNone/>
            </a:pPr>
            <a:endParaRPr lang="es-ES" b="1" dirty="0"/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CONSEJERÍA AGRICULTURA</a:t>
            </a:r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4 </a:t>
            </a:r>
            <a:r>
              <a:rPr lang="es-ES" sz="1600" dirty="0" err="1"/>
              <a:t>ó</a:t>
            </a:r>
            <a:r>
              <a:rPr lang="es-ES" sz="1600" dirty="0"/>
              <a:t> 5 apertura fichero control al año.</a:t>
            </a:r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GAL presenta todos los expedientes que han superado controles y quiere pagar.</a:t>
            </a:r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Un 5 % proyectos presentados son objeto de muestreo para el control sobre el terreno</a:t>
            </a:r>
          </a:p>
          <a:p>
            <a:pPr marL="530225" indent="0" defTabSz="801688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1600" dirty="0"/>
              <a:t>	por las DDPP.</a:t>
            </a:r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Las DDPP comprueban que todos los promotores están al corriente de sus obligaciones fiscales y con la Seguridad Social.</a:t>
            </a:r>
          </a:p>
          <a:p>
            <a:pPr marL="815975" indent="-285750" defTabSz="8016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VALIDADOS expedientes DDPP- GAL PROCEDE AL PAGO AL PROMOTOR</a:t>
            </a:r>
          </a:p>
          <a:p>
            <a:pPr marL="1165225" indent="-18415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200" dirty="0">
              <a:solidFill>
                <a:srgbClr val="0070C0"/>
              </a:solidFill>
            </a:endParaRPr>
          </a:p>
          <a:p>
            <a:pPr marL="461963" indent="-285750" defTabSz="80168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rgbClr val="0070C0"/>
                </a:solidFill>
              </a:rPr>
              <a:t>REINTEGRO PAGO AL GAL</a:t>
            </a:r>
          </a:p>
          <a:p>
            <a:pPr marL="461963" indent="-285750" defTabSz="80168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b="1" dirty="0">
              <a:solidFill>
                <a:srgbClr val="0070C0"/>
              </a:solidFill>
            </a:endParaRPr>
          </a:p>
          <a:p>
            <a:pPr marL="720725" indent="-285750" defTabSz="8016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803275" algn="l"/>
              </a:tabLst>
            </a:pPr>
            <a:r>
              <a:rPr lang="es-ES" sz="1600" dirty="0"/>
              <a:t>Solicita GAL a la CONSEJERÍA</a:t>
            </a:r>
          </a:p>
          <a:p>
            <a:pPr marL="720725" indent="-285750" defTabSz="8016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803275" algn="l"/>
              </a:tabLst>
            </a:pPr>
            <a:r>
              <a:rPr lang="es-ES" sz="1600" dirty="0"/>
              <a:t>Comprobado por la DDPP la correcta justificación del pago del GAL  a los promotores,</a:t>
            </a:r>
          </a:p>
          <a:p>
            <a:pPr marL="434975" indent="0" defTabSz="801688">
              <a:lnSpc>
                <a:spcPct val="150000"/>
              </a:lnSpc>
              <a:spcBef>
                <a:spcPts val="0"/>
              </a:spcBef>
              <a:buNone/>
              <a:tabLst>
                <a:tab pos="803275" algn="l"/>
              </a:tabLst>
            </a:pPr>
            <a:r>
              <a:rPr lang="es-ES" sz="1600" dirty="0"/>
              <a:t>	eleva PROPUESTA PAGO al ORGANISMO PAGADOR</a:t>
            </a:r>
          </a:p>
          <a:p>
            <a:pPr marL="803275" indent="-285750" defTabSz="801688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b="1" dirty="0"/>
          </a:p>
          <a:p>
            <a:pPr marL="461963" indent="-285750" defTabSz="80168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2627222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A61A0B-DB56-425E-960E-7D4EB6E1B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8672" y="2263519"/>
            <a:ext cx="6815669" cy="1614055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JORNADA READER.</a:t>
            </a:r>
            <a:b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29 de septiembre de2022</a:t>
            </a:r>
            <a:b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/>
              <a:t/>
            </a:r>
            <a:br>
              <a:rPr lang="es-ES" sz="2800" b="1" dirty="0"/>
            </a:br>
            <a:r>
              <a:rPr lang="es-ES" sz="2800" b="1" dirty="0"/>
              <a:t>MUCHAS GRACIAS.</a:t>
            </a:r>
            <a:endParaRPr lang="es-ES" sz="40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DA66531-A018-4E60-B232-336468A8B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9091" y="4050833"/>
            <a:ext cx="7854743" cy="2099801"/>
          </a:xfrm>
        </p:spPr>
        <p:txBody>
          <a:bodyPr>
            <a:normAutofit/>
          </a:bodyPr>
          <a:lstStyle/>
          <a:p>
            <a:endParaRPr lang="es-ES" sz="1600" dirty="0"/>
          </a:p>
          <a:p>
            <a:r>
              <a:rPr lang="es-ES" sz="1400" dirty="0"/>
              <a:t>Federación Red Castellano-Manchega Desarrollo Rural</a:t>
            </a:r>
          </a:p>
          <a:p>
            <a:r>
              <a:rPr lang="es-ES" sz="1400" dirty="0"/>
              <a:t> (RECAMDER)</a:t>
            </a:r>
          </a:p>
          <a:p>
            <a:r>
              <a:rPr lang="es-ES" sz="1400" dirty="0"/>
              <a:t>Enrique Briones Chaparro</a:t>
            </a:r>
          </a:p>
          <a:p>
            <a:r>
              <a:rPr lang="es-ES" sz="1400" dirty="0"/>
              <a:t>Técnico</a:t>
            </a:r>
          </a:p>
          <a:p>
            <a:r>
              <a:rPr lang="es-ES" sz="1400" dirty="0">
                <a:hlinkClick r:id="rId2"/>
              </a:rPr>
              <a:t>recamder@recamder.es</a:t>
            </a:r>
            <a:endParaRPr lang="es-ES" sz="1400" dirty="0"/>
          </a:p>
          <a:p>
            <a:endParaRPr lang="es-ES" sz="1200" dirty="0"/>
          </a:p>
          <a:p>
            <a:endParaRPr lang="es-ES" sz="1600" dirty="0"/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227432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CA677C-43C6-4D32-8F5A-783B1DBE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779" y="170086"/>
            <a:ext cx="8208816" cy="92363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CRONOGRAMA PROCESO TRAMITACIÓN AYUDAS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xmlns="" id="{F235B0B2-540E-4F9F-9BBA-B2E509A4F19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1706" y="1354347"/>
            <a:ext cx="11291977" cy="55036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1017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30" y="330968"/>
            <a:ext cx="9601196" cy="649693"/>
          </a:xfrm>
        </p:spPr>
        <p:txBody>
          <a:bodyPr/>
          <a:lstStyle/>
          <a:p>
            <a:r>
              <a:rPr lang="es-ES" b="1" dirty="0"/>
              <a:t>PROCESO TRAMITACIÓN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620981"/>
            <a:ext cx="10190015" cy="4267201"/>
          </a:xfrm>
        </p:spPr>
        <p:txBody>
          <a:bodyPr>
            <a:normAutofit/>
          </a:bodyPr>
          <a:lstStyle/>
          <a:p>
            <a:endParaRPr lang="es-ES" b="1" dirty="0"/>
          </a:p>
          <a:p>
            <a:endParaRPr lang="es-ES" b="1" dirty="0"/>
          </a:p>
          <a:p>
            <a:r>
              <a:rPr lang="es-ES" b="1" dirty="0"/>
              <a:t>CONVOCATORIA PROYECTOS PRODUCTIVOS 19.2</a:t>
            </a:r>
          </a:p>
          <a:p>
            <a:pPr marL="0" indent="0">
              <a:buNone/>
            </a:pPr>
            <a:endParaRPr lang="es-ES" b="1" dirty="0"/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dirty="0"/>
              <a:t>	CONCURRENCIA COMPETITIVA</a:t>
            </a:r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dirty="0"/>
              <a:t>Elabora y publica Convocatoria:  GAL (Autorización previa DGDR)</a:t>
            </a:r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dirty="0"/>
              <a:t>Publicación convocatoria web GAL.</a:t>
            </a:r>
          </a:p>
          <a:p>
            <a:pPr marL="557213" indent="0">
              <a:buNone/>
            </a:pPr>
            <a:endParaRPr lang="es-ES" dirty="0"/>
          </a:p>
          <a:p>
            <a:pPr marL="2867025" lvl="5" indent="-3571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000" dirty="0"/>
              <a:t> </a:t>
            </a:r>
            <a:endParaRPr lang="es-ES" dirty="0"/>
          </a:p>
          <a:p>
            <a:pPr marL="892175">
              <a:lnSpc>
                <a:spcPct val="120000"/>
              </a:lnSpc>
              <a:spcBef>
                <a:spcPts val="0"/>
              </a:spcBef>
              <a:buNone/>
            </a:pPr>
            <a:endParaRPr lang="es-ES" dirty="0"/>
          </a:p>
          <a:p>
            <a:pPr marL="892175">
              <a:lnSpc>
                <a:spcPct val="120000"/>
              </a:lnSpc>
              <a:spcBef>
                <a:spcPts val="0"/>
              </a:spcBef>
              <a:buNone/>
            </a:pPr>
            <a:r>
              <a:rPr lang="es-E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6410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30" y="330968"/>
            <a:ext cx="9601196" cy="649693"/>
          </a:xfrm>
        </p:spPr>
        <p:txBody>
          <a:bodyPr/>
          <a:lstStyle/>
          <a:p>
            <a:r>
              <a:rPr lang="es-ES" b="1" dirty="0"/>
              <a:t>PROCESO TRAMITACIÓN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980661"/>
            <a:ext cx="10480961" cy="5752648"/>
          </a:xfrm>
        </p:spPr>
        <p:txBody>
          <a:bodyPr>
            <a:normAutofit fontScale="32500" lnSpcReduction="20000"/>
          </a:bodyPr>
          <a:lstStyle/>
          <a:p>
            <a:endParaRPr lang="es-ES" b="1" dirty="0"/>
          </a:p>
          <a:p>
            <a:r>
              <a:rPr lang="es-ES" sz="5600" b="1" dirty="0"/>
              <a:t>SOLICITUDES </a:t>
            </a:r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sz="4800" dirty="0"/>
              <a:t>Promotores presentan </a:t>
            </a:r>
            <a:r>
              <a:rPr lang="es-ES" sz="4800" b="1" dirty="0"/>
              <a:t>SOLICITUD AYUDA </a:t>
            </a:r>
            <a:r>
              <a:rPr lang="es-ES" sz="4800" dirty="0"/>
              <a:t>ante el GAL</a:t>
            </a:r>
          </a:p>
          <a:p>
            <a:pPr marL="557213" indent="0">
              <a:buNone/>
            </a:pPr>
            <a:endParaRPr lang="es-ES" sz="4800" dirty="0"/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sz="4800" b="1" dirty="0">
                <a:solidFill>
                  <a:srgbClr val="0070C0"/>
                </a:solidFill>
              </a:rPr>
              <a:t>Documentación acompaña solicitud:</a:t>
            </a:r>
            <a:r>
              <a:rPr lang="es-ES" b="1" dirty="0">
                <a:solidFill>
                  <a:srgbClr val="0070C0"/>
                </a:solidFill>
              </a:rPr>
              <a:t> </a:t>
            </a:r>
          </a:p>
          <a:p>
            <a:pPr marL="900113">
              <a:buFont typeface="Wingdings" panose="05000000000000000000" pitchFamily="2" charset="2"/>
              <a:buChar char="Ø"/>
            </a:pPr>
            <a:endParaRPr lang="es-ES" dirty="0"/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Memoria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Proyecto Ejecución de obra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Facturas proforma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NIF solicitante- Acreditación representación Empresas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Declaración otras ayudas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Acreditación cumplimiento obligaciones fiscales y seguridad social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Acreditación propiedad de los bienes proyecto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Acreditación del cumplimiento de ser micro o pequeña empresa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Acreditación empresa no se encuentra en crisis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PRL y declaración de no haber sido sancionado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Compromiso de creación o consolidación empleo- Informe de plantilla media trabajadores 12 meses anteriores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Compromiso de respetar el destino de la inversión durante 3 ó 5 años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Compromiso de poner a disposición GAL y Órganos de control de la Administración documentación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4200" dirty="0"/>
              <a:t>Acreditación viabilidad de la empresa: IRPF; balance situación; Cuenta de perdidas y ganancias.</a:t>
            </a:r>
          </a:p>
          <a:p>
            <a:pPr marL="152241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4200" dirty="0"/>
          </a:p>
          <a:p>
            <a:pPr marL="1522413">
              <a:lnSpc>
                <a:spcPct val="12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4200" dirty="0"/>
              <a:t>	</a:t>
            </a:r>
          </a:p>
          <a:p>
            <a:pPr marL="892175">
              <a:lnSpc>
                <a:spcPct val="120000"/>
              </a:lnSpc>
              <a:spcBef>
                <a:spcPts val="0"/>
              </a:spcBef>
              <a:buNone/>
            </a:pPr>
            <a:endParaRPr lang="es-ES" dirty="0"/>
          </a:p>
          <a:p>
            <a:pPr marL="892175">
              <a:lnSpc>
                <a:spcPct val="120000"/>
              </a:lnSpc>
              <a:spcBef>
                <a:spcPts val="0"/>
              </a:spcBef>
              <a:buNone/>
            </a:pPr>
            <a:r>
              <a:rPr lang="es-E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94480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30" y="330968"/>
            <a:ext cx="9601196" cy="818959"/>
          </a:xfrm>
        </p:spPr>
        <p:txBody>
          <a:bodyPr/>
          <a:lstStyle/>
          <a:p>
            <a:r>
              <a:rPr lang="es-ES" b="1" dirty="0"/>
              <a:t>PROCESO TRAMITACIÓN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149927"/>
            <a:ext cx="10190015" cy="5583382"/>
          </a:xfrm>
        </p:spPr>
        <p:txBody>
          <a:bodyPr>
            <a:normAutofit lnSpcReduction="10000"/>
          </a:bodyPr>
          <a:lstStyle/>
          <a:p>
            <a:endParaRPr lang="es-ES" b="1" dirty="0"/>
          </a:p>
          <a:p>
            <a:r>
              <a:rPr lang="es-ES" b="1" dirty="0"/>
              <a:t>SOLICITUDES </a:t>
            </a:r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ES" sz="1700" b="1" dirty="0">
                <a:solidFill>
                  <a:srgbClr val="0070C0"/>
                </a:solidFill>
              </a:rPr>
              <a:t>ACTA NO INICIO</a:t>
            </a:r>
            <a:r>
              <a:rPr lang="es-ES" sz="1700" dirty="0"/>
              <a:t>: GAL</a:t>
            </a:r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89217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s-ES" sz="1700" b="1" dirty="0">
                <a:solidFill>
                  <a:srgbClr val="0070C0"/>
                </a:solidFill>
              </a:rPr>
              <a:t>Comprobación solicitud y documentación</a:t>
            </a:r>
            <a:r>
              <a:rPr lang="es-ES" sz="1700" dirty="0"/>
              <a:t>: GAL </a:t>
            </a:r>
          </a:p>
          <a:p>
            <a:pPr marL="1524000" indent="-35718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dirty="0"/>
              <a:t>Admisibilidad beneficiario</a:t>
            </a:r>
          </a:p>
          <a:p>
            <a:pPr marL="1524000" indent="-35718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dirty="0"/>
              <a:t>Compromisos y obligaciones que ha de cumplir la operación</a:t>
            </a:r>
          </a:p>
          <a:p>
            <a:pPr marL="1524000" indent="-35718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dirty="0"/>
              <a:t>Cumplimiento criterios selección</a:t>
            </a:r>
          </a:p>
          <a:p>
            <a:pPr marL="1524000" indent="-35718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dirty="0"/>
              <a:t>Costes operación (elegibles y no elegibles)</a:t>
            </a:r>
          </a:p>
          <a:p>
            <a:pPr marL="1524000" indent="-35718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dirty="0"/>
              <a:t>Verificación MODERACIÓN COSTES:  Mínimo 3 ofertas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1.- Ofertas comparables: Homogéneas en características, capacidades y 				funcionalidades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2.-  Ofertas son auténticas y no de simple complacencia o ficticias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3.- Ofertas están suficientemente detalladas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4.- facturas proforma cumplen  los requisitos mínimos legales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5.- Identificación clara oferente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	        6.- No vinculación oferentes.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           7.- Capacidad de obrar de los oferentes</a:t>
            </a:r>
          </a:p>
          <a:p>
            <a:pPr marL="900113" lvl="5" indent="1588">
              <a:lnSpc>
                <a:spcPct val="120000"/>
              </a:lnSpc>
              <a:spcBef>
                <a:spcPts val="0"/>
              </a:spcBef>
              <a:buNone/>
            </a:pPr>
            <a:endParaRPr lang="es-ES" sz="1700" dirty="0"/>
          </a:p>
          <a:p>
            <a:pPr marL="900113" lvl="5" indent="1588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700" b="1" dirty="0"/>
              <a:t>Incumplimiento algún requisito</a:t>
            </a:r>
            <a:r>
              <a:rPr lang="es-ES" sz="1700" dirty="0"/>
              <a:t>: Plazo 10 días alegar-presentar documentación</a:t>
            </a:r>
          </a:p>
          <a:p>
            <a:pPr marL="1616075" lvl="5" indent="1588">
              <a:lnSpc>
                <a:spcPct val="120000"/>
              </a:lnSpc>
              <a:spcBef>
                <a:spcPts val="0"/>
              </a:spcBef>
              <a:buNone/>
            </a:pPr>
            <a:endParaRPr lang="es-ES" sz="1700" dirty="0"/>
          </a:p>
          <a:p>
            <a:pPr marL="900113">
              <a:spcBef>
                <a:spcPts val="0"/>
              </a:spcBef>
              <a:buNone/>
            </a:pPr>
            <a:endParaRPr lang="es-ES" sz="21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21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21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64103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30" y="330968"/>
            <a:ext cx="9601196" cy="818959"/>
          </a:xfrm>
        </p:spPr>
        <p:txBody>
          <a:bodyPr/>
          <a:lstStyle/>
          <a:p>
            <a:r>
              <a:rPr lang="es-ES" b="1" dirty="0"/>
              <a:t>PROCESO TRAMITACIÓN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149927"/>
            <a:ext cx="10190015" cy="5583382"/>
          </a:xfrm>
        </p:spPr>
        <p:txBody>
          <a:bodyPr>
            <a:normAutofit/>
          </a:bodyPr>
          <a:lstStyle/>
          <a:p>
            <a:r>
              <a:rPr lang="es-ES" b="1" dirty="0"/>
              <a:t>SOLICITUDES </a:t>
            </a:r>
          </a:p>
          <a:p>
            <a:pPr marL="900113">
              <a:spcBef>
                <a:spcPts val="0"/>
              </a:spcBef>
              <a:buNone/>
            </a:pPr>
            <a:endParaRPr lang="es-ES" dirty="0"/>
          </a:p>
          <a:p>
            <a:pPr marL="892175">
              <a:spcBef>
                <a:spcPts val="0"/>
              </a:spcBef>
              <a:buFont typeface="Wingdings" pitchFamily="2" charset="2"/>
              <a:buChar char="Ø"/>
            </a:pPr>
            <a:r>
              <a:rPr lang="es-ES" sz="1400" b="1" dirty="0">
                <a:solidFill>
                  <a:srgbClr val="0070C0"/>
                </a:solidFill>
              </a:rPr>
              <a:t>INFORME VIABILIDAD</a:t>
            </a:r>
            <a:r>
              <a:rPr lang="es-ES" sz="1400" dirty="0"/>
              <a:t>: gerencia GAL</a:t>
            </a:r>
          </a:p>
          <a:p>
            <a:pPr marL="892175">
              <a:spcBef>
                <a:spcPts val="0"/>
              </a:spcBef>
              <a:buFont typeface="Wingdings" pitchFamily="2" charset="2"/>
              <a:buChar char="Ø"/>
            </a:pPr>
            <a:endParaRPr lang="es-ES" sz="14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Descripción proyecto.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Resumen presupuesto gastos. Importe presentado-Importe elegible final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Indicadores físicos-económicos o sociales a tener en cuenta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Complementariedad otras acciones regionales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Incidencia proyecto en el empleo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Aspecto medio ambientales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Calidad empresarial y solvencia económica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DICTAMEN ELEGIBILIDAD: GAL Comprobar la adecuación del proyecto a la Estrategia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Baremación del proyecto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Importes aprobado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% de ayuda según baremo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Ayuda concedida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Estipulaciones particulares a incluir en el Contrato de Ayuda.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Determinación viabilidad económica  y ausencia de peso muerto.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892175">
              <a:spcBef>
                <a:spcPts val="0"/>
              </a:spcBef>
              <a:buFont typeface="Wingdings" pitchFamily="2" charset="2"/>
              <a:buChar char="Ø"/>
            </a:pPr>
            <a:r>
              <a:rPr lang="es-ES" sz="1400" b="1" dirty="0">
                <a:solidFill>
                  <a:srgbClr val="0070C0"/>
                </a:solidFill>
              </a:rPr>
              <a:t>INFORME SUBVENCIONALIDAD</a:t>
            </a:r>
            <a:r>
              <a:rPr lang="es-ES" sz="1400" b="1" dirty="0"/>
              <a:t>:  Emiten Delegaciones Provinciales (DDPP). VINCULANTE</a:t>
            </a:r>
          </a:p>
          <a:p>
            <a:pPr marL="892175">
              <a:spcBef>
                <a:spcPts val="0"/>
              </a:spcBef>
              <a:buFont typeface="Wingdings" pitchFamily="2" charset="2"/>
              <a:buChar char="Ø"/>
            </a:pPr>
            <a:endParaRPr lang="es-ES" sz="1400" b="1" dirty="0"/>
          </a:p>
          <a:p>
            <a:pPr marL="1798638" indent="-36036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Proyectos PRODUCTIVOS: preceptivo este informe inversiones municipios +10.000 habitantes o si lo piden los GAL</a:t>
            </a:r>
          </a:p>
          <a:p>
            <a:pPr marL="1798638" indent="-36036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Expedición informe 2 meses. Silencio POSITIVO.</a:t>
            </a:r>
          </a:p>
          <a:p>
            <a:pPr marL="1798638" indent="-360363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200" dirty="0"/>
              <a:t>Alegaciones informe 15 días. 2 meses respuesta alegaciones. Silencio NEGATIVO.</a:t>
            </a:r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3533525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20" y="330968"/>
            <a:ext cx="9601196" cy="81895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RESOLUCIÓN CONCESIÓN o DENEGACIÓN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149927"/>
            <a:ext cx="10190015" cy="5583382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RESOLUCIÓN AYUDA:SOLICITUDES </a:t>
            </a:r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ES" sz="1500" b="1" dirty="0">
                <a:solidFill>
                  <a:srgbClr val="0070C0"/>
                </a:solidFill>
              </a:rPr>
              <a:t>ORGANO INSTRUCTOR</a:t>
            </a:r>
            <a:r>
              <a:rPr lang="es-ES" sz="1500" dirty="0"/>
              <a:t>: Gerencia GAL</a:t>
            </a:r>
          </a:p>
          <a:p>
            <a:pPr marL="900113">
              <a:spcBef>
                <a:spcPts val="0"/>
              </a:spcBef>
              <a:buNone/>
            </a:pPr>
            <a:endParaRPr lang="es-ES" sz="1500" dirty="0"/>
          </a:p>
          <a:p>
            <a:pPr marL="900113">
              <a:spcBef>
                <a:spcPts val="0"/>
              </a:spcBef>
              <a:buNone/>
            </a:pPr>
            <a:endParaRPr lang="es-ES" sz="15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r>
              <a:rPr lang="es-ES" sz="1500" dirty="0"/>
              <a:t>PREVIAMENTE a la Resolución de la convocatoria, se deben resolver todos los expediente cuyo resultado conlleve:</a:t>
            </a:r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500" dirty="0"/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RESOLUCIÓN ARCHIVO: Renuncia o </a:t>
            </a:r>
            <a:r>
              <a:rPr lang="es-ES" sz="1500" dirty="0" err="1"/>
              <a:t>desestimiento</a:t>
            </a:r>
            <a:r>
              <a:rPr lang="es-ES" sz="1500" dirty="0"/>
              <a:t> promotor (</a:t>
            </a:r>
            <a:r>
              <a:rPr lang="es-ES" sz="1500" dirty="0" err="1"/>
              <a:t>ej</a:t>
            </a:r>
            <a:r>
              <a:rPr lang="es-ES" sz="1500" dirty="0"/>
              <a:t>, no aportar documentación 	solicitada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RESOLUCIÓN DESFAVORABLE: Incumplimiento requisitos (tras haberse dado trámite audiencia)</a:t>
            </a:r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5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r>
              <a:rPr lang="es-ES" sz="1500" dirty="0"/>
              <a:t>ORGANO INSTRUCTOR elabora una lista ordenada de proyectos que cumplen los requisitos.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</a:t>
            </a:r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5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r>
              <a:rPr lang="es-ES" sz="1500" dirty="0">
                <a:solidFill>
                  <a:srgbClr val="0070C0"/>
                </a:solidFill>
              </a:rPr>
              <a:t>RESOLUCIÓN PROVISIONAL</a:t>
            </a:r>
            <a:r>
              <a:rPr lang="es-ES" sz="1500" dirty="0"/>
              <a:t>: Se especificará la evaluación de la solicitud y criterios de valoración aplicados.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Notificación interesado: Plazo 10 días  alegaciones.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500" dirty="0"/>
              <a:t>		Junta Directiva GAL, a propuesta gerencia, decidirá sobre las alegaciones.		</a:t>
            </a:r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163638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s-ES" sz="1400" b="1" dirty="0"/>
              <a:t>REFORMULACIÓN SOLICITUD: </a:t>
            </a:r>
            <a:r>
              <a:rPr lang="es-ES" sz="1400" dirty="0"/>
              <a:t>Caso de quedar un remanente inferior al importe de ayuda </a:t>
            </a:r>
          </a:p>
          <a:p>
            <a:pPr marL="82073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1400" dirty="0"/>
              <a:t>	    que correspondería al último beneficiario.</a:t>
            </a:r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400" dirty="0"/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6410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0968"/>
            <a:ext cx="9601196" cy="81895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RESOLUCIÓN CONCESIÓN o DENEGACIÓN AYUDAS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149927"/>
            <a:ext cx="10190015" cy="5583382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RESOLUCIÓN AYUDA:SOLICITUDES </a:t>
            </a:r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200" dirty="0"/>
          </a:p>
          <a:p>
            <a:pPr marL="714375" indent="-184150" defTabSz="801688">
              <a:spcBef>
                <a:spcPts val="0"/>
              </a:spcBef>
              <a:buFont typeface="Arial" pitchFamily="34" charset="0"/>
              <a:buChar char="•"/>
            </a:pPr>
            <a:r>
              <a:rPr lang="es-ES" sz="1300" b="1" dirty="0">
                <a:solidFill>
                  <a:srgbClr val="0070C0"/>
                </a:solidFill>
              </a:rPr>
              <a:t>PROPUESTA RESOLUCION DEFINITIVA</a:t>
            </a:r>
            <a:r>
              <a:rPr lang="es-ES" sz="1300" dirty="0"/>
              <a:t>: Juntas Directiva GAL tras examinar:</a:t>
            </a:r>
          </a:p>
          <a:p>
            <a:pPr marL="1881188" lvl="1" indent="-177800" defTabSz="801688">
              <a:spcBef>
                <a:spcPts val="0"/>
              </a:spcBef>
              <a:buNone/>
            </a:pPr>
            <a:endParaRPr lang="es-ES" sz="1300" dirty="0"/>
          </a:p>
          <a:p>
            <a:pPr marL="1881188" lvl="1" indent="-177800" defTabSz="801688">
              <a:spcBef>
                <a:spcPts val="0"/>
              </a:spcBef>
              <a:buNone/>
            </a:pPr>
            <a:r>
              <a:rPr lang="es-ES" sz="1300" dirty="0"/>
              <a:t>PROPUESTA GERENCIA</a:t>
            </a:r>
          </a:p>
          <a:p>
            <a:pPr marL="1881188" lvl="1" indent="-177800" defTabSz="801688">
              <a:spcBef>
                <a:spcPts val="0"/>
              </a:spcBef>
              <a:buNone/>
            </a:pPr>
            <a:r>
              <a:rPr lang="es-ES" sz="1300" dirty="0"/>
              <a:t>INFORME VIABILIDAD</a:t>
            </a:r>
          </a:p>
          <a:p>
            <a:pPr marL="1881188" lvl="1" indent="-177800" defTabSz="801688">
              <a:spcBef>
                <a:spcPts val="0"/>
              </a:spcBef>
              <a:buNone/>
            </a:pPr>
            <a:r>
              <a:rPr lang="es-ES" sz="1300" dirty="0"/>
              <a:t>INFORME SUBVENCIONALIDAD	</a:t>
            </a:r>
          </a:p>
          <a:p>
            <a:pPr marL="1165225" indent="-184150" defTabSz="801688">
              <a:spcBef>
                <a:spcPts val="0"/>
              </a:spcBef>
              <a:buNone/>
            </a:pPr>
            <a:r>
              <a:rPr lang="es-ES" sz="1300" dirty="0"/>
              <a:t>	</a:t>
            </a:r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r>
              <a:rPr lang="es-ES" sz="1300" dirty="0"/>
              <a:t>La concesión o denegación ayuda constará en un ACTA.</a:t>
            </a:r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300" dirty="0"/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r>
              <a:rPr lang="es-ES" sz="1300" dirty="0"/>
              <a:t>Delegaciones Provinciales </a:t>
            </a:r>
            <a:r>
              <a:rPr lang="es-ES" sz="1300" b="1" dirty="0"/>
              <a:t>examinarán las Actas</a:t>
            </a:r>
            <a:r>
              <a:rPr lang="es-ES" sz="1300" dirty="0"/>
              <a:t>: Garantizar Juntas Directivas correctamente constituidas</a:t>
            </a:r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300" dirty="0"/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r>
              <a:rPr lang="es-ES" sz="1300" dirty="0"/>
              <a:t>Si las Actas no obtienen VISTO BUENO- Deberá celebrarse nueva Junta Directiva.</a:t>
            </a:r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300" dirty="0"/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r>
              <a:rPr lang="es-ES" sz="1300" b="1" dirty="0">
                <a:solidFill>
                  <a:srgbClr val="0070C0"/>
                </a:solidFill>
              </a:rPr>
              <a:t>RESOLUCIÓN APROBATORIA </a:t>
            </a:r>
            <a:r>
              <a:rPr lang="es-ES" sz="1300" dirty="0"/>
              <a:t>contiene:</a:t>
            </a:r>
          </a:p>
          <a:p>
            <a:pPr marL="1209675" indent="-22860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300" dirty="0"/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La finalidad para la que se aprueba</a:t>
            </a:r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El presupuesto de la inversión</a:t>
            </a:r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La tabla de la </a:t>
            </a:r>
            <a:r>
              <a:rPr lang="es-ES" sz="1300" dirty="0" err="1"/>
              <a:t>baremación</a:t>
            </a:r>
            <a:endParaRPr lang="es-ES" sz="1300" dirty="0"/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El % de gasto subvencionable y la cuantía máxima concedida</a:t>
            </a:r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Procedencia financiación</a:t>
            </a:r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Indicación de que deberá aceptarla expresamente en un máximo de 15 días- RESOLUCIÓN ARCHIVO</a:t>
            </a:r>
          </a:p>
          <a:p>
            <a:pPr marL="1209675" indent="-228600" defTabSz="801688">
              <a:spcBef>
                <a:spcPts val="0"/>
              </a:spcBef>
              <a:buNone/>
            </a:pPr>
            <a:r>
              <a:rPr lang="es-ES" sz="1300" dirty="0"/>
              <a:t>		.- Posibilidad de recurrir, hay aceptado o no. (Recurso REPOSICIÓN -1 mes)</a:t>
            </a:r>
          </a:p>
          <a:p>
            <a:pPr marL="1209675" indent="-228600" defTabSz="801688">
              <a:spcBef>
                <a:spcPts val="0"/>
              </a:spcBef>
              <a:buNone/>
            </a:pPr>
            <a:endParaRPr lang="es-ES" sz="1300" b="1" dirty="0">
              <a:solidFill>
                <a:srgbClr val="0070C0"/>
              </a:solidFill>
            </a:endParaRPr>
          </a:p>
          <a:p>
            <a:pPr marL="1166813" indent="-179388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es-ES" sz="1300" b="1" dirty="0">
                <a:solidFill>
                  <a:srgbClr val="0070C0"/>
                </a:solidFill>
              </a:rPr>
              <a:t> RESOLUCIÓN DESFAVORABLE: </a:t>
            </a:r>
            <a:r>
              <a:rPr lang="es-ES" sz="1300" b="1" dirty="0"/>
              <a:t>	</a:t>
            </a:r>
          </a:p>
          <a:p>
            <a:pPr marL="1166813" indent="-179388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</a:pPr>
            <a:endParaRPr lang="es-ES" sz="1300" dirty="0"/>
          </a:p>
          <a:p>
            <a:pPr marL="1793875">
              <a:spcBef>
                <a:spcPts val="0"/>
              </a:spcBef>
              <a:buNone/>
            </a:pPr>
            <a:r>
              <a:rPr lang="es-ES" sz="1300" dirty="0"/>
              <a:t>   .- Proyectos superan la puntuación mínima sin alcanzar el umbral de acceso a la ayuda (Falta disponibilidad presupuestaria)</a:t>
            </a:r>
          </a:p>
          <a:p>
            <a:pPr marL="1793875">
              <a:spcBef>
                <a:spcPts val="0"/>
              </a:spcBef>
              <a:buNone/>
            </a:pPr>
            <a:r>
              <a:rPr lang="es-ES" sz="1300" dirty="0"/>
              <a:t>   .- Proyectos que NO alcanzan la puntuación mínima </a:t>
            </a:r>
          </a:p>
          <a:p>
            <a:pPr marL="1793875" indent="-177800">
              <a:spcBef>
                <a:spcPts val="0"/>
              </a:spcBef>
              <a:buNone/>
            </a:pPr>
            <a:r>
              <a:rPr lang="es-ES" sz="1300" dirty="0"/>
              <a:t>.- Posibilidad </a:t>
            </a:r>
            <a:r>
              <a:rPr lang="es-ES" sz="1300"/>
              <a:t>de </a:t>
            </a:r>
            <a:r>
              <a:rPr lang="es-ES" sz="1300" smtClean="0"/>
              <a:t>recurrir. </a:t>
            </a:r>
            <a:r>
              <a:rPr lang="es-ES" sz="1300" dirty="0"/>
              <a:t>(Recurso REPOSICIÓN -1 mes)</a:t>
            </a:r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6410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B70286-9E6F-411C-B1B4-945916F0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582" y="330968"/>
            <a:ext cx="8894614" cy="818959"/>
          </a:xfrm>
        </p:spPr>
        <p:txBody>
          <a:bodyPr>
            <a:normAutofit/>
          </a:bodyPr>
          <a:lstStyle/>
          <a:p>
            <a:r>
              <a:rPr lang="es-ES" dirty="0"/>
              <a:t>TRAMITACIÓN AYUDAS LEADER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7EB114-9817-4D78-85DB-4525020B5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3" y="1149927"/>
            <a:ext cx="8991600" cy="5583382"/>
          </a:xfrm>
        </p:spPr>
        <p:txBody>
          <a:bodyPr>
            <a:normAutofit/>
          </a:bodyPr>
          <a:lstStyle/>
          <a:p>
            <a:endParaRPr lang="es-ES" b="1" dirty="0"/>
          </a:p>
          <a:p>
            <a:r>
              <a:rPr lang="es-ES" b="1" dirty="0">
                <a:solidFill>
                  <a:srgbClr val="0070C0"/>
                </a:solidFill>
              </a:rPr>
              <a:t>FIRMA DE CONTRATO.</a:t>
            </a:r>
          </a:p>
          <a:p>
            <a:endParaRPr lang="es-ES" b="1" dirty="0"/>
          </a:p>
          <a:p>
            <a:pPr marL="803275">
              <a:buFont typeface="Wingdings" panose="05000000000000000000" pitchFamily="2" charset="2"/>
              <a:buChar char="§"/>
            </a:pPr>
            <a:r>
              <a:rPr lang="es-ES" dirty="0"/>
              <a:t>15 Días desde la aceptación ayuda.</a:t>
            </a:r>
          </a:p>
          <a:p>
            <a:pPr marL="803275">
              <a:buFont typeface="Wingdings" panose="05000000000000000000" pitchFamily="2" charset="2"/>
              <a:buChar char="§"/>
            </a:pPr>
            <a:r>
              <a:rPr lang="es-ES" dirty="0"/>
              <a:t>Lo firma el GAL con el PROMOTOR.</a:t>
            </a:r>
          </a:p>
          <a:p>
            <a:pPr marL="746125" indent="-285750">
              <a:buFont typeface="Wingdings" panose="05000000000000000000" pitchFamily="2" charset="2"/>
              <a:buChar char="§"/>
            </a:pPr>
            <a:r>
              <a:rPr lang="es-ES" dirty="0"/>
              <a:t>Recoge las CONDICIONES GENERALES-PARTICULARES-PLAZOS DE EJECUCIÓN.</a:t>
            </a:r>
            <a:endParaRPr lang="es-ES" b="1" dirty="0"/>
          </a:p>
          <a:p>
            <a:endParaRPr lang="es-ES" b="1" dirty="0"/>
          </a:p>
          <a:p>
            <a:r>
              <a:rPr lang="es-ES" b="1" dirty="0">
                <a:solidFill>
                  <a:srgbClr val="0070C0"/>
                </a:solidFill>
              </a:rPr>
              <a:t>CONFLICTOS DE INTERESES</a:t>
            </a:r>
          </a:p>
          <a:p>
            <a:endParaRPr lang="es-E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 establece de 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FORMA OBLIGATORIA una DECLARACION DE AUSENCIA DE CONFLICTO DE INTERESES (DACI)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para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todas las personas que intervengan en alguna de las fases de: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00113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</a:rPr>
              <a:t>	P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reparación, aprobación, gestión, control, resolución, autorización y pago, control contable o auditoría de la línea de ayuda LEADER </a:t>
            </a:r>
            <a:r>
              <a:rPr lang="es-ES" b="1" dirty="0"/>
              <a:t> </a:t>
            </a:r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200" dirty="0"/>
          </a:p>
          <a:p>
            <a:pPr marL="71437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Font typeface="Wingdings" pitchFamily="2" charset="2"/>
              <a:buChar char="q"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None/>
            </a:pPr>
            <a:endParaRPr lang="es-ES" sz="1200" dirty="0"/>
          </a:p>
          <a:p>
            <a:pPr marL="1165225" indent="-184150" defTabSz="801688"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900113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s-ES" sz="12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  <a:p>
            <a:pPr marL="1798638" lvl="2" indent="-360363">
              <a:lnSpc>
                <a:spcPct val="120000"/>
              </a:lnSpc>
              <a:spcBef>
                <a:spcPts val="0"/>
              </a:spcBef>
              <a:buNone/>
            </a:pPr>
            <a:endParaRPr lang="es-ES" sz="1000" dirty="0"/>
          </a:p>
          <a:p>
            <a:pPr marL="1793875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xmlns="" val="10801442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1024</TotalTime>
  <Words>626</Words>
  <Application>Microsoft Office PowerPoint</Application>
  <PresentationFormat>Personalizado</PresentationFormat>
  <Paragraphs>227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Faceta</vt:lpstr>
      <vt:lpstr>JORNADA READER. 29 de septiembre de2022  LOS PROCEDIMIENTOS DE GESTIÓN DEL LEADER EN ESPAÑA. PRESENTE Y FUTURO.</vt:lpstr>
      <vt:lpstr>CRONOGRAMA PROCESO TRAMITACIÓN AYUDAS</vt:lpstr>
      <vt:lpstr>PROCESO TRAMITACIÓN AYUDAS</vt:lpstr>
      <vt:lpstr>PROCESO TRAMITACIÓN AYUDAS</vt:lpstr>
      <vt:lpstr>PROCESO TRAMITACIÓN AYUDAS</vt:lpstr>
      <vt:lpstr>PROCESO TRAMITACIÓN AYUDAS</vt:lpstr>
      <vt:lpstr>RESOLUCIÓN CONCESIÓN o DENEGACIÓN AYUDAS</vt:lpstr>
      <vt:lpstr>RESOLUCIÓN CONCESIÓN o DENEGACIÓN AYUDAS</vt:lpstr>
      <vt:lpstr>TRAMITACIÓN AYUDAS LEADER</vt:lpstr>
      <vt:lpstr>CRONOGRAMA CERTIFICACIÓN- PAGO -CONTROLES</vt:lpstr>
      <vt:lpstr>CERTIFICACIÓN- PAGO -CONTROLES</vt:lpstr>
      <vt:lpstr>CERTIFICACIÓN- PAGO -CONTROLES</vt:lpstr>
      <vt:lpstr>JORNADA READER. 29 de septiembre de2022    MUCHAS GRACIAS.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PROCEDIMIENTOS DE GESTION DEL LEADER EN ESPAÑA. PRESENTE Y FUTURO.</dc:title>
  <dc:creator>Usuario</dc:creator>
  <cp:lastModifiedBy>usuario</cp:lastModifiedBy>
  <cp:revision>54</cp:revision>
  <dcterms:created xsi:type="dcterms:W3CDTF">2022-09-16T09:41:14Z</dcterms:created>
  <dcterms:modified xsi:type="dcterms:W3CDTF">2022-09-29T06:04:36Z</dcterms:modified>
</cp:coreProperties>
</file>