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76" r:id="rId2"/>
    <p:sldId id="307" r:id="rId3"/>
    <p:sldId id="304" r:id="rId4"/>
    <p:sldId id="291" r:id="rId5"/>
    <p:sldId id="308" r:id="rId6"/>
    <p:sldId id="315" r:id="rId7"/>
    <p:sldId id="312" r:id="rId8"/>
    <p:sldId id="318" r:id="rId9"/>
    <p:sldId id="317" r:id="rId10"/>
    <p:sldId id="338" r:id="rId11"/>
    <p:sldId id="340" r:id="rId12"/>
    <p:sldId id="320" r:id="rId13"/>
    <p:sldId id="332" r:id="rId14"/>
    <p:sldId id="341" r:id="rId15"/>
    <p:sldId id="342" r:id="rId16"/>
    <p:sldId id="343" r:id="rId17"/>
    <p:sldId id="323" r:id="rId18"/>
    <p:sldId id="325" r:id="rId19"/>
    <p:sldId id="345" r:id="rId20"/>
    <p:sldId id="324" r:id="rId21"/>
    <p:sldId id="326" r:id="rId22"/>
    <p:sldId id="346" r:id="rId23"/>
    <p:sldId id="347" r:id="rId24"/>
    <p:sldId id="349" r:id="rId25"/>
    <p:sldId id="298" r:id="rId26"/>
    <p:sldId id="328" r:id="rId27"/>
    <p:sldId id="353" r:id="rId28"/>
    <p:sldId id="354" r:id="rId29"/>
    <p:sldId id="355" r:id="rId30"/>
    <p:sldId id="351" r:id="rId31"/>
    <p:sldId id="356" r:id="rId32"/>
    <p:sldId id="352" r:id="rId33"/>
    <p:sldId id="357" r:id="rId34"/>
    <p:sldId id="358" r:id="rId35"/>
    <p:sldId id="359" r:id="rId36"/>
    <p:sldId id="348" r:id="rId37"/>
  </p:sldIdLst>
  <p:sldSz cx="9144000" cy="6858000" type="screen4x3"/>
  <p:notesSz cx="6797675" cy="98742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98AAC877-0CA9-43C2-9982-2FB93768B57D}">
          <p14:sldIdLst>
            <p14:sldId id="276"/>
            <p14:sldId id="307"/>
            <p14:sldId id="304"/>
            <p14:sldId id="291"/>
            <p14:sldId id="308"/>
            <p14:sldId id="315"/>
            <p14:sldId id="312"/>
            <p14:sldId id="318"/>
            <p14:sldId id="317"/>
            <p14:sldId id="338"/>
            <p14:sldId id="340"/>
            <p14:sldId id="320"/>
            <p14:sldId id="332"/>
            <p14:sldId id="341"/>
            <p14:sldId id="342"/>
            <p14:sldId id="343"/>
            <p14:sldId id="323"/>
            <p14:sldId id="325"/>
            <p14:sldId id="345"/>
            <p14:sldId id="324"/>
            <p14:sldId id="326"/>
            <p14:sldId id="346"/>
            <p14:sldId id="347"/>
            <p14:sldId id="349"/>
            <p14:sldId id="298"/>
            <p14:sldId id="328"/>
            <p14:sldId id="353"/>
            <p14:sldId id="354"/>
            <p14:sldId id="355"/>
            <p14:sldId id="351"/>
            <p14:sldId id="356"/>
            <p14:sldId id="352"/>
            <p14:sldId id="357"/>
            <p14:sldId id="358"/>
            <p14:sldId id="359"/>
            <p14:sldId id="3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5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87917" autoAdjust="0"/>
  </p:normalViewPr>
  <p:slideViewPr>
    <p:cSldViewPr>
      <p:cViewPr>
        <p:scale>
          <a:sx n="69" d="100"/>
          <a:sy n="69" d="100"/>
        </p:scale>
        <p:origin x="1452" y="-174"/>
      </p:cViewPr>
      <p:guideLst>
        <p:guide orient="horz" pos="2160"/>
        <p:guide pos="2880"/>
        <p:guide orient="horz" pos="25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12:04:33.0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12:04:33.91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12:04:34.24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12:04:36.62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12:04:37.78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12:04:41.9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4E58E-4E6B-4F60-80C0-6FE2CF5D0917}" type="datetimeFigureOut">
              <a:rPr lang="es-ES" smtClean="0"/>
              <a:t>22/05/2022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CD7A5-019A-4B49-A7DD-FA85A2F52C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2962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CD7A5-019A-4B49-A7DD-FA85A2F52C8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0863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CD7A5-019A-4B49-A7DD-FA85A2F52C8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851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CD7A5-019A-4B49-A7DD-FA85A2F52C85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9825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 dirty="0"/>
          </a:p>
        </p:txBody>
      </p:sp>
      <p:sp>
        <p:nvSpPr>
          <p:cNvPr id="33796" name="Marcador de fecha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1367F7-9539-4B12-8AA5-02E4D4674984}" type="datetime1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22/05/2022</a:t>
            </a:fld>
            <a:endParaRPr lang="es-ES" altLang="es-ES"/>
          </a:p>
        </p:txBody>
      </p:sp>
      <p:sp>
        <p:nvSpPr>
          <p:cNvPr id="33797" name="Marcador de número de diapositiva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ECE9072-62F0-4A48-9B69-C766189CDF6D}" type="slidenum">
              <a:rPr lang="es-ES" altLang="es-ES"/>
              <a:pPr/>
              <a:t>8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26668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CD7A5-019A-4B49-A7DD-FA85A2F52C85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8368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CD7A5-019A-4B49-A7DD-FA85A2F52C85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662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CD7A5-019A-4B49-A7DD-FA85A2F52C85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1191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59B0B-C31E-4806-B0FF-A7B08F6E8A48}" type="datetimeFigureOut">
              <a:rPr lang="es-ES" smtClean="0"/>
              <a:pPr/>
              <a:t>22/05/2022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FD7B-84C9-4FF8-8BB1-B320078B8E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025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59B0B-C31E-4806-B0FF-A7B08F6E8A48}" type="datetimeFigureOut">
              <a:rPr lang="es-ES" smtClean="0"/>
              <a:pPr/>
              <a:t>22/05/2022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FD7B-84C9-4FF8-8BB1-B320078B8E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2469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59B0B-C31E-4806-B0FF-A7B08F6E8A48}" type="datetimeFigureOut">
              <a:rPr lang="es-ES" smtClean="0"/>
              <a:pPr/>
              <a:t>22/05/2022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FD7B-84C9-4FF8-8BB1-B320078B8E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754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59B0B-C31E-4806-B0FF-A7B08F6E8A48}" type="datetimeFigureOut">
              <a:rPr lang="es-ES" smtClean="0"/>
              <a:pPr/>
              <a:t>22/05/2022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FD7B-84C9-4FF8-8BB1-B320078B8E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845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59B0B-C31E-4806-B0FF-A7B08F6E8A48}" type="datetimeFigureOut">
              <a:rPr lang="es-ES" smtClean="0"/>
              <a:pPr/>
              <a:t>22/05/2022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FD7B-84C9-4FF8-8BB1-B320078B8E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126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59B0B-C31E-4806-B0FF-A7B08F6E8A48}" type="datetimeFigureOut">
              <a:rPr lang="es-ES" smtClean="0"/>
              <a:pPr/>
              <a:t>22/05/2022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FD7B-84C9-4FF8-8BB1-B320078B8E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569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59B0B-C31E-4806-B0FF-A7B08F6E8A48}" type="datetimeFigureOut">
              <a:rPr lang="es-ES" smtClean="0"/>
              <a:pPr/>
              <a:t>22/05/2022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FD7B-84C9-4FF8-8BB1-B320078B8E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4157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59B0B-C31E-4806-B0FF-A7B08F6E8A48}" type="datetimeFigureOut">
              <a:rPr lang="es-ES" smtClean="0"/>
              <a:pPr/>
              <a:t>22/05/2022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FD7B-84C9-4FF8-8BB1-B320078B8E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8261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59B0B-C31E-4806-B0FF-A7B08F6E8A48}" type="datetimeFigureOut">
              <a:rPr lang="es-ES" smtClean="0"/>
              <a:pPr/>
              <a:t>22/05/2022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FD7B-84C9-4FF8-8BB1-B320078B8E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8997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59B0B-C31E-4806-B0FF-A7B08F6E8A48}" type="datetimeFigureOut">
              <a:rPr lang="es-ES" smtClean="0"/>
              <a:pPr/>
              <a:t>22/05/2022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FD7B-84C9-4FF8-8BB1-B320078B8E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874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59B0B-C31E-4806-B0FF-A7B08F6E8A48}" type="datetimeFigureOut">
              <a:rPr lang="es-ES" smtClean="0"/>
              <a:pPr/>
              <a:t>22/05/2022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FD7B-84C9-4FF8-8BB1-B320078B8E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354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59B0B-C31E-4806-B0FF-A7B08F6E8A48}" type="datetimeFigureOut">
              <a:rPr lang="es-ES" smtClean="0"/>
              <a:pPr/>
              <a:t>22/05/2022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8FD7B-84C9-4FF8-8BB1-B320078B8E20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-29938"/>
            <a:ext cx="2952327" cy="874668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69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edex.org/ficheros/archivos/2020_11/20050215.pdf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24.png"/><Relationship Id="rId7" Type="http://schemas.openxmlformats.org/officeDocument/2006/relationships/customXml" Target="../ink/ink5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.xml"/><Relationship Id="rId5" Type="http://schemas.openxmlformats.org/officeDocument/2006/relationships/customXml" Target="../ink/ink3.xml"/><Relationship Id="rId4" Type="http://schemas.openxmlformats.org/officeDocument/2006/relationships/customXml" Target="../ink/ink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emf"/><Relationship Id="rId4" Type="http://schemas.openxmlformats.org/officeDocument/2006/relationships/package" Target="../embeddings/Microsoft_Excel_Worksheet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emf"/><Relationship Id="rId4" Type="http://schemas.openxmlformats.org/officeDocument/2006/relationships/package" Target="../embeddings/Microsoft_Excel_Worksheet1.xls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7.emf"/><Relationship Id="rId4" Type="http://schemas.openxmlformats.org/officeDocument/2006/relationships/package" Target="../embeddings/Microsoft_Excel_Worksheet2.xlsx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16758" y="2412330"/>
            <a:ext cx="40679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5238059"/>
            <a:ext cx="1207074" cy="129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365411"/>
              </p:ext>
            </p:extLst>
          </p:nvPr>
        </p:nvGraphicFramePr>
        <p:xfrm>
          <a:off x="1403648" y="4221088"/>
          <a:ext cx="6768752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8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El PROGRAMA LEADER EN EXTREMADURA</a:t>
                      </a:r>
                      <a:endParaRPr lang="es-E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s-E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Margarita Gala Sánchez. Red Extremeña de Desarrollo Rural</a:t>
                      </a:r>
                      <a:endParaRPr lang="es-ES_tradnl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296" y="5106759"/>
            <a:ext cx="1296144" cy="1490316"/>
          </a:xfrm>
          <a:prstGeom prst="rect">
            <a:avLst/>
          </a:prstGeom>
        </p:spPr>
      </p:pic>
      <p:pic>
        <p:nvPicPr>
          <p:cNvPr id="1026" name="Picture 2" descr="Reader Asturias - Inicio | Facebook">
            <a:extLst>
              <a:ext uri="{FF2B5EF4-FFF2-40B4-BE49-F238E27FC236}">
                <a16:creationId xmlns:a16="http://schemas.microsoft.com/office/drawing/2014/main" id="{B2B16082-C73F-38CB-88A3-06E9352D9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229200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Imagen 1">
            <a:extLst>
              <a:ext uri="{FF2B5EF4-FFF2-40B4-BE49-F238E27FC236}">
                <a16:creationId xmlns:a16="http://schemas.microsoft.com/office/drawing/2014/main" id="{B3FDAF91-7B95-4ACF-D4FA-9B178F1D9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632848" cy="2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446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427984" y="116632"/>
            <a:ext cx="44644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5400" spc="60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4</a:t>
            </a:r>
            <a:r>
              <a:rPr lang="es-ES" sz="2400" spc="6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LEADER</a:t>
            </a:r>
          </a:p>
          <a:p>
            <a:pPr algn="r">
              <a:defRPr/>
            </a:pPr>
            <a:r>
              <a:rPr lang="es-ES" sz="2400" spc="6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2014-2020</a:t>
            </a:r>
            <a:endParaRPr lang="es-ES" sz="1400" spc="6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11560" y="2204864"/>
            <a:ext cx="792088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s-ES" sz="2000" b="1" dirty="0">
                <a:latin typeface="Century Gothic" panose="020B0502020202020204" pitchFamily="34" charset="0"/>
              </a:rPr>
              <a:t>GRUPOS DE ACCIÓN LOCAL </a:t>
            </a:r>
            <a:r>
              <a:rPr lang="es-ES" sz="2000" dirty="0">
                <a:latin typeface="Century Gothic" panose="020B0502020202020204" pitchFamily="34" charset="0"/>
              </a:rPr>
              <a:t>: </a:t>
            </a:r>
            <a:r>
              <a:rPr lang="es-ES" sz="2000" b="1" dirty="0">
                <a:latin typeface="Century Gothic" panose="020B0502020202020204" pitchFamily="34" charset="0"/>
              </a:rPr>
              <a:t>24 GALS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sz="2000" b="1" dirty="0">
                <a:latin typeface="Century Gothic" panose="020B0502020202020204" pitchFamily="34" charset="0"/>
              </a:rPr>
              <a:t>DOTACIÓN ECONÓMICA:  111 Millones de Euros. 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sz="2000" b="1" dirty="0">
                <a:latin typeface="Century Gothic" panose="020B0502020202020204" pitchFamily="34" charset="0"/>
              </a:rPr>
              <a:t>DOTACIÓN 19.4.- Explotación y Animación-  25%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39552" y="1556792"/>
            <a:ext cx="8199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Medida 19.- DESARROLLO LOCAL </a:t>
            </a: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PARTICIPATIVO-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PROGRAMA LEADER: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55576" y="3789040"/>
            <a:ext cx="7352034" cy="2448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4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5919827-3AB6-6337-D8D2-157867AE08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645024"/>
            <a:ext cx="2015731" cy="231655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ACD1981-F28B-180D-6A52-28DDBA2B895A}"/>
              </a:ext>
            </a:extLst>
          </p:cNvPr>
          <p:cNvSpPr txBox="1"/>
          <p:nvPr/>
        </p:nvSpPr>
        <p:spPr>
          <a:xfrm>
            <a:off x="827584" y="4221088"/>
            <a:ext cx="51845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ES_tradnl" sz="2000" b="0" i="0" strike="noStrike" dirty="0">
              <a:effectLst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just"/>
            <a:r>
              <a:rPr lang="es-ES_tradnl" sz="2000" b="1" i="0" strike="noStrike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ORDEN de 18 de noviembre de 2020 </a:t>
            </a:r>
            <a:r>
              <a:rPr lang="es-ES_tradnl" sz="2000" b="0" i="0" strike="noStrike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 la que se regula el sistema de ayudas bajo metodología LEADER y el procedimiento de gestión, para el periodo de programación de desarrollo rural 2014-2020</a:t>
            </a:r>
            <a:r>
              <a:rPr lang="es-ES_tradnl" sz="2000" b="0" i="0" strike="noStrike" dirty="0">
                <a:effectLst/>
              </a:rPr>
              <a:t> </a:t>
            </a:r>
            <a:endParaRPr lang="es-ES_tradnl" sz="20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7DA1143-3DA2-4CD9-8009-5B73F69D852E}"/>
              </a:ext>
            </a:extLst>
          </p:cNvPr>
          <p:cNvSpPr txBox="1"/>
          <p:nvPr/>
        </p:nvSpPr>
        <p:spPr>
          <a:xfrm>
            <a:off x="827584" y="3740052"/>
            <a:ext cx="4543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BASES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REGULADORAS</a:t>
            </a:r>
          </a:p>
        </p:txBody>
      </p:sp>
    </p:spTree>
    <p:extLst>
      <p:ext uri="{BB962C8B-B14F-4D97-AF65-F5344CB8AC3E}">
        <p14:creationId xmlns:p14="http://schemas.microsoft.com/office/powerpoint/2010/main" val="208475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427984" y="116632"/>
            <a:ext cx="44644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5400" spc="60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4</a:t>
            </a:r>
            <a:r>
              <a:rPr lang="es-ES" sz="2400" spc="6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LEADER</a:t>
            </a:r>
          </a:p>
          <a:p>
            <a:pPr algn="r">
              <a:defRPr/>
            </a:pPr>
            <a:r>
              <a:rPr lang="es-ES" sz="2400" spc="6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2014-2020</a:t>
            </a:r>
            <a:endParaRPr lang="es-ES" sz="1400" spc="6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9552" y="1484784"/>
            <a:ext cx="64087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Medida 19.-  PROGRAMA LEADER: </a:t>
            </a: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SUBMEDIDAS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11560" y="2204864"/>
            <a:ext cx="7963594" cy="44935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sz="1600" b="1" u="sng" dirty="0">
                <a:latin typeface="Century Gothic" panose="020B0502020202020204" pitchFamily="34" charset="0"/>
              </a:rPr>
              <a:t>19.1. Ayuda Preparatoria</a:t>
            </a:r>
          </a:p>
          <a:p>
            <a:endParaRPr lang="es-ES" sz="1600" b="1" dirty="0">
              <a:latin typeface="Century Gothic" panose="020B0502020202020204" pitchFamily="34" charset="0"/>
            </a:endParaRPr>
          </a:p>
          <a:p>
            <a:r>
              <a:rPr lang="es-ES" sz="1600" b="1" dirty="0">
                <a:latin typeface="Century Gothic" panose="020B0502020202020204" pitchFamily="34" charset="0"/>
              </a:rPr>
              <a:t>Concesión directa</a:t>
            </a:r>
            <a:r>
              <a:rPr lang="es-ES" sz="1600" dirty="0">
                <a:latin typeface="Century Gothic" panose="020B0502020202020204" pitchFamily="34" charset="0"/>
              </a:rPr>
              <a:t>, una vez el Grupo estuviera preseleccionado.</a:t>
            </a:r>
          </a:p>
          <a:p>
            <a:r>
              <a:rPr lang="es-ES" sz="1600" dirty="0">
                <a:latin typeface="Century Gothic" panose="020B0502020202020204" pitchFamily="34" charset="0"/>
              </a:rPr>
              <a:t>Importe unitario para todos los Grupos : </a:t>
            </a:r>
            <a:r>
              <a:rPr lang="es-ES" sz="1600" b="1" dirty="0">
                <a:latin typeface="Century Gothic" panose="020B0502020202020204" pitchFamily="34" charset="0"/>
              </a:rPr>
              <a:t>125.000 euros</a:t>
            </a:r>
          </a:p>
          <a:p>
            <a:endParaRPr lang="es-ES" sz="1600" b="1" dirty="0">
              <a:latin typeface="Century Gothic" panose="020B0502020202020204" pitchFamily="34" charset="0"/>
            </a:endParaRPr>
          </a:p>
          <a:p>
            <a:r>
              <a:rPr lang="es-ES" sz="1600" b="1" u="sng" dirty="0">
                <a:latin typeface="Century Gothic" panose="020B0502020202020204" pitchFamily="34" charset="0"/>
              </a:rPr>
              <a:t>19.2. Ayudas operaciones conforme a la Estrategia ( DCL)</a:t>
            </a:r>
          </a:p>
          <a:p>
            <a:pPr marL="742950" lvl="1" indent="-285750">
              <a:buClr>
                <a:schemeClr val="accent4">
                  <a:lumMod val="50000"/>
                </a:schemeClr>
              </a:buClr>
              <a:buFontTx/>
              <a:buChar char="-"/>
            </a:pPr>
            <a:r>
              <a:rPr lang="es-ES" sz="1600" b="1" dirty="0">
                <a:latin typeface="Century Gothic" panose="020B0502020202020204" pitchFamily="34" charset="0"/>
              </a:rPr>
              <a:t>Formación</a:t>
            </a:r>
            <a:r>
              <a:rPr lang="es-ES" sz="1600" dirty="0">
                <a:latin typeface="Century Gothic" panose="020B0502020202020204" pitchFamily="34" charset="0"/>
              </a:rPr>
              <a:t> e Información</a:t>
            </a:r>
          </a:p>
          <a:p>
            <a:pPr marL="742950" lvl="1" indent="-285750">
              <a:buClr>
                <a:schemeClr val="accent4">
                  <a:lumMod val="50000"/>
                </a:schemeClr>
              </a:buClr>
              <a:buFontTx/>
              <a:buChar char="-"/>
            </a:pPr>
            <a:r>
              <a:rPr lang="es-ES" sz="1600" b="1" dirty="0">
                <a:latin typeface="Century Gothic" panose="020B0502020202020204" pitchFamily="34" charset="0"/>
              </a:rPr>
              <a:t>Transformación y comercialización </a:t>
            </a:r>
            <a:r>
              <a:rPr lang="es-ES" sz="1600" dirty="0">
                <a:latin typeface="Century Gothic" panose="020B0502020202020204" pitchFamily="34" charset="0"/>
              </a:rPr>
              <a:t>de productos agrícolas</a:t>
            </a:r>
          </a:p>
          <a:p>
            <a:pPr marL="742950" lvl="1" indent="-285750">
              <a:buClr>
                <a:schemeClr val="accent4">
                  <a:lumMod val="50000"/>
                </a:schemeClr>
              </a:buClr>
              <a:buFontTx/>
              <a:buChar char="-"/>
            </a:pPr>
            <a:r>
              <a:rPr lang="es-ES" sz="1600" dirty="0">
                <a:latin typeface="Century Gothic" panose="020B0502020202020204" pitchFamily="34" charset="0"/>
              </a:rPr>
              <a:t>Creación y Desarrollo de </a:t>
            </a:r>
            <a:r>
              <a:rPr lang="es-ES" sz="1600" b="1" dirty="0">
                <a:latin typeface="Century Gothic" panose="020B0502020202020204" pitchFamily="34" charset="0"/>
              </a:rPr>
              <a:t>Empresas y Actividades no agrícolas</a:t>
            </a:r>
          </a:p>
          <a:p>
            <a:pPr marL="742950" lvl="1" indent="-285750">
              <a:buClr>
                <a:schemeClr val="accent4">
                  <a:lumMod val="50000"/>
                </a:schemeClr>
              </a:buClr>
              <a:buFontTx/>
              <a:buChar char="-"/>
            </a:pPr>
            <a:r>
              <a:rPr lang="es-ES" sz="1600" b="1" dirty="0">
                <a:latin typeface="Century Gothic" panose="020B0502020202020204" pitchFamily="34" charset="0"/>
              </a:rPr>
              <a:t>Servicios Básicos </a:t>
            </a:r>
            <a:r>
              <a:rPr lang="es-ES" sz="1600" dirty="0">
                <a:latin typeface="Century Gothic" panose="020B0502020202020204" pitchFamily="34" charset="0"/>
              </a:rPr>
              <a:t>para la economía y la población rural</a:t>
            </a:r>
          </a:p>
          <a:p>
            <a:pPr marL="742950" lvl="1" indent="-285750">
              <a:buClr>
                <a:schemeClr val="accent4">
                  <a:lumMod val="50000"/>
                </a:schemeClr>
              </a:buClr>
              <a:buFontTx/>
              <a:buChar char="-"/>
            </a:pPr>
            <a:r>
              <a:rPr lang="es-ES" sz="1600" b="1" dirty="0">
                <a:latin typeface="Century Gothic" panose="020B0502020202020204" pitchFamily="34" charset="0"/>
              </a:rPr>
              <a:t>Renovación de poblaciones </a:t>
            </a:r>
            <a:r>
              <a:rPr lang="es-ES" sz="1600" dirty="0">
                <a:latin typeface="Century Gothic" panose="020B0502020202020204" pitchFamily="34" charset="0"/>
              </a:rPr>
              <a:t>en las zonas rurales</a:t>
            </a:r>
          </a:p>
          <a:p>
            <a:pPr marL="742950" lvl="1" indent="-285750">
              <a:buClr>
                <a:schemeClr val="accent4">
                  <a:lumMod val="50000"/>
                </a:schemeClr>
              </a:buClr>
              <a:buFontTx/>
              <a:buChar char="-"/>
            </a:pPr>
            <a:r>
              <a:rPr lang="es-ES" sz="1600" b="1" dirty="0">
                <a:latin typeface="Century Gothic" panose="020B0502020202020204" pitchFamily="34" charset="0"/>
              </a:rPr>
              <a:t>Patrimonio Rural</a:t>
            </a:r>
          </a:p>
          <a:p>
            <a:pPr marL="742950" lvl="1" indent="-285750">
              <a:buClr>
                <a:schemeClr val="accent4">
                  <a:lumMod val="50000"/>
                </a:schemeClr>
              </a:buClr>
              <a:buFontTx/>
              <a:buChar char="-"/>
            </a:pPr>
            <a:r>
              <a:rPr lang="es-ES" sz="1600" b="1" dirty="0">
                <a:latin typeface="Century Gothic" panose="020B0502020202020204" pitchFamily="34" charset="0"/>
              </a:rPr>
              <a:t>Apoyo a la innovación social, la gobernanza multinivel y la dinamización social y económica</a:t>
            </a:r>
          </a:p>
          <a:p>
            <a:pPr marL="742950" lvl="1" indent="-285750">
              <a:buClr>
                <a:schemeClr val="accent4">
                  <a:lumMod val="50000"/>
                </a:schemeClr>
              </a:buClr>
              <a:buFontTx/>
              <a:buChar char="-"/>
            </a:pPr>
            <a:endParaRPr lang="es-ES" sz="1600" b="1" u="sng" dirty="0">
              <a:latin typeface="Century Gothic" panose="020B0502020202020204" pitchFamily="34" charset="0"/>
            </a:endParaRPr>
          </a:p>
          <a:p>
            <a:r>
              <a:rPr lang="es-ES" sz="1600" b="1" u="sng" dirty="0">
                <a:latin typeface="Century Gothic" panose="020B0502020202020204" pitchFamily="34" charset="0"/>
              </a:rPr>
              <a:t>19.3. Actividades de Cooperación ( 2.000.000 euros) </a:t>
            </a:r>
          </a:p>
          <a:p>
            <a:r>
              <a:rPr lang="es-ES" sz="1600" b="1" u="sng" dirty="0">
                <a:latin typeface="Century Gothic" panose="020B0502020202020204" pitchFamily="34" charset="0"/>
              </a:rPr>
              <a:t>19.4. Costes de Explotación y Animación </a:t>
            </a:r>
          </a:p>
          <a:p>
            <a:endParaRPr lang="es-ES" sz="14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11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427984" y="116632"/>
            <a:ext cx="44644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5400" spc="60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4</a:t>
            </a:r>
            <a:r>
              <a:rPr lang="es-ES" sz="2400" spc="6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LEADER</a:t>
            </a:r>
          </a:p>
          <a:p>
            <a:pPr algn="r">
              <a:defRPr/>
            </a:pPr>
            <a:r>
              <a:rPr lang="es-ES" sz="2400" spc="6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2014-2020</a:t>
            </a:r>
            <a:endParaRPr lang="es-ES" sz="1400" spc="6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9552" y="1124744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accent6">
                    <a:lumMod val="50000"/>
                  </a:schemeClr>
                </a:solidFill>
              </a:rPr>
              <a:t>Medida 19.- </a:t>
            </a: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</a:rPr>
              <a:t>PROGRAMA</a:t>
            </a: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</a:rPr>
              <a:t> LEADER: PROCEDIMIENTO DE GESTIÓN, TRAMITACIÓN Y PAGOS DE AYUDAS</a:t>
            </a: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429575"/>
              </p:ext>
            </p:extLst>
          </p:nvPr>
        </p:nvGraphicFramePr>
        <p:xfrm>
          <a:off x="899592" y="1988840"/>
          <a:ext cx="7632848" cy="4340771"/>
        </p:xfrm>
        <a:graphic>
          <a:graphicData uri="http://schemas.openxmlformats.org/drawingml/2006/table">
            <a:tbl>
              <a:tblPr firstRow="1" firstCol="1" bandRow="1"/>
              <a:tblGrid>
                <a:gridCol w="3502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0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7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CONVOCATORIAS</a:t>
                      </a:r>
                      <a:endParaRPr lang="es-ES_trad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_tradnl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07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Publicación Bases Reguladoras </a:t>
                      </a:r>
                      <a:endParaRPr lang="es-ES_trad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Junta de Extremadura </a:t>
                      </a:r>
                      <a:endParaRPr lang="es-ES_trad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38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Elaboración de las Convocatorias</a:t>
                      </a:r>
                      <a:endParaRPr lang="es-ES_trad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Grupo de Acción Local </a:t>
                      </a:r>
                      <a:endParaRPr lang="es-ES_tradn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599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Criterios de Selección </a:t>
                      </a:r>
                      <a:endParaRPr lang="es-ES_trad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Definidos los criterios “ marcos” en las Bases Reguladoras, el GAL aplica los baremos. Puede establecer subcriterios que introducen en las Convocatorias de Ayudas que necesariamente son aprobadas por la Junta de Extremadura.</a:t>
                      </a:r>
                      <a:endParaRPr lang="es-ES_trad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_trad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_trad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859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Autorización /Fiscalización</a:t>
                      </a:r>
                      <a:endParaRPr lang="es-ES_trad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Junta de Extremadura. </a:t>
                      </a: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Las convocatorias de ayudas no pueden ser publicadas sin la aprobación de la Secretaría Gral de Población y Desarrollo Rural </a:t>
                      </a:r>
                      <a:endParaRPr lang="es-ES_trad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93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Publicación </a:t>
                      </a:r>
                      <a:endParaRPr lang="es-ES_trad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Junta de Extremadura</a:t>
                      </a: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DOE ( Diario Oficial de Extremadura ) y Base Nacional de Subvenciones</a:t>
                      </a:r>
                      <a:endParaRPr lang="es-ES_trad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6D0D2D4B-9CAA-44C2-A748-76523853A8BA}"/>
                  </a:ext>
                </a:extLst>
              </p14:cNvPr>
              <p14:cNvContentPartPr/>
              <p14:nvPr/>
            </p14:nvContentPartPr>
            <p14:xfrm>
              <a:off x="4358280" y="3687840"/>
              <a:ext cx="360" cy="3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6D0D2D4B-9CAA-44C2-A748-76523853A8B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53960" y="3683520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upo 6">
            <a:extLst>
              <a:ext uri="{FF2B5EF4-FFF2-40B4-BE49-F238E27FC236}">
                <a16:creationId xmlns:a16="http://schemas.microsoft.com/office/drawing/2014/main" id="{AA2AB991-17C8-4AEE-B792-A76689376B6D}"/>
              </a:ext>
            </a:extLst>
          </p:cNvPr>
          <p:cNvGrpSpPr/>
          <p:nvPr/>
        </p:nvGrpSpPr>
        <p:grpSpPr>
          <a:xfrm>
            <a:off x="4495440" y="3672360"/>
            <a:ext cx="360" cy="360"/>
            <a:chOff x="4495440" y="3672360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Entrada de lápiz 3">
                  <a:extLst>
                    <a:ext uri="{FF2B5EF4-FFF2-40B4-BE49-F238E27FC236}">
                      <a16:creationId xmlns:a16="http://schemas.microsoft.com/office/drawing/2014/main" id="{61373D79-24EE-451B-B8A3-C7630ECB94A0}"/>
                    </a:ext>
                  </a:extLst>
                </p14:cNvPr>
                <p14:cNvContentPartPr/>
                <p14:nvPr/>
              </p14:nvContentPartPr>
              <p14:xfrm>
                <a:off x="4495440" y="3672360"/>
                <a:ext cx="360" cy="360"/>
              </p14:xfrm>
            </p:contentPart>
          </mc:Choice>
          <mc:Fallback xmlns="">
            <p:pic>
              <p:nvPicPr>
                <p:cNvPr id="4" name="Entrada de lápiz 3">
                  <a:extLst>
                    <a:ext uri="{FF2B5EF4-FFF2-40B4-BE49-F238E27FC236}">
                      <a16:creationId xmlns:a16="http://schemas.microsoft.com/office/drawing/2014/main" id="{61373D79-24EE-451B-B8A3-C7630ECB94A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491120" y="36680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C4A78086-A240-42D0-93BE-409ABCE0E2B2}"/>
                    </a:ext>
                  </a:extLst>
                </p14:cNvPr>
                <p14:cNvContentPartPr/>
                <p14:nvPr/>
              </p14:nvContentPartPr>
              <p14:xfrm>
                <a:off x="4495440" y="3672360"/>
                <a:ext cx="360" cy="360"/>
              </p14:xfrm>
            </p:contentPart>
          </mc:Choice>
          <mc:Fallback xmlns=""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C4A78086-A240-42D0-93BE-409ABCE0E2B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491120" y="36680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FBC84578-2C9B-4143-A74F-A76E6052E03E}"/>
                  </a:ext>
                </a:extLst>
              </p14:cNvPr>
              <p14:cNvContentPartPr/>
              <p14:nvPr/>
            </p14:nvContentPartPr>
            <p14:xfrm>
              <a:off x="4388880" y="2529360"/>
              <a:ext cx="360" cy="36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FBC84578-2C9B-4143-A74F-A76E6052E03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84560" y="252504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3F232848-0DEF-44AB-B5BA-1349C64D2DBE}"/>
                  </a:ext>
                </a:extLst>
              </p14:cNvPr>
              <p14:cNvContentPartPr/>
              <p14:nvPr/>
            </p14:nvContentPartPr>
            <p14:xfrm>
              <a:off x="4404000" y="3276000"/>
              <a:ext cx="360" cy="36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3F232848-0DEF-44AB-B5BA-1349C64D2D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99680" y="327168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F8EBD728-F0E9-4E69-86E0-02D133CDE598}"/>
                  </a:ext>
                </a:extLst>
              </p14:cNvPr>
              <p14:cNvContentPartPr/>
              <p14:nvPr/>
            </p14:nvContentPartPr>
            <p14:xfrm>
              <a:off x="4281960" y="4190760"/>
              <a:ext cx="360" cy="36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F8EBD728-F0E9-4E69-86E0-02D133CDE5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77640" y="4186440"/>
                <a:ext cx="9000" cy="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448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Rectángulo">
            <a:extLst>
              <a:ext uri="{FF2B5EF4-FFF2-40B4-BE49-F238E27FC236}">
                <a16:creationId xmlns:a16="http://schemas.microsoft.com/office/drawing/2014/main" id="{F218B884-CD92-B8EF-ABD7-732D53355F3C}"/>
              </a:ext>
            </a:extLst>
          </p:cNvPr>
          <p:cNvSpPr/>
          <p:nvPr/>
        </p:nvSpPr>
        <p:spPr>
          <a:xfrm>
            <a:off x="4427984" y="116632"/>
            <a:ext cx="44644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5400" spc="60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4</a:t>
            </a:r>
            <a:r>
              <a:rPr lang="es-ES" sz="2400" spc="6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LEADER</a:t>
            </a:r>
          </a:p>
          <a:p>
            <a:pPr algn="r">
              <a:defRPr/>
            </a:pPr>
            <a:r>
              <a:rPr lang="es-ES" sz="2400" spc="6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2014-2020</a:t>
            </a:r>
            <a:endParaRPr lang="es-ES" sz="1400" spc="6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4 Rectángulo">
            <a:extLst>
              <a:ext uri="{FF2B5EF4-FFF2-40B4-BE49-F238E27FC236}">
                <a16:creationId xmlns:a16="http://schemas.microsoft.com/office/drawing/2014/main" id="{76E9798C-C107-4400-A82E-A847675C03BA}"/>
              </a:ext>
            </a:extLst>
          </p:cNvPr>
          <p:cNvSpPr/>
          <p:nvPr/>
        </p:nvSpPr>
        <p:spPr>
          <a:xfrm>
            <a:off x="539552" y="1124744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Medida 19.- PROGRAMA LEADER: PROCEDIMIENTO DE GESTIÓN, TRAMITACIÓN Y PAGOS DE AYUDAS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2F53BF4-F49B-4928-8CF7-CB07FE9C1EA3}"/>
              </a:ext>
            </a:extLst>
          </p:cNvPr>
          <p:cNvSpPr txBox="1"/>
          <p:nvPr/>
        </p:nvSpPr>
        <p:spPr>
          <a:xfrm>
            <a:off x="5364088" y="2379077"/>
            <a:ext cx="3168352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 dirty="0"/>
              <a:t>GRUPOS DE ACCIÓN LOCAL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AD7CB79-6E9F-45B2-8C5B-2D5FD039150F}"/>
              </a:ext>
            </a:extLst>
          </p:cNvPr>
          <p:cNvSpPr txBox="1"/>
          <p:nvPr/>
        </p:nvSpPr>
        <p:spPr>
          <a:xfrm>
            <a:off x="755576" y="2279050"/>
            <a:ext cx="4096424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 dirty="0"/>
              <a:t>TRAMITACIÓN DE LAS AYUDAS E INSTRUCCIÓN DEL PROCEDIMIENTO </a:t>
            </a:r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168D438F-9D82-493A-9470-82B54E6C5021}"/>
              </a:ext>
            </a:extLst>
          </p:cNvPr>
          <p:cNvSpPr/>
          <p:nvPr/>
        </p:nvSpPr>
        <p:spPr>
          <a:xfrm>
            <a:off x="5007044" y="2632993"/>
            <a:ext cx="25604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15C3524-C7D8-4E70-AA2C-A6D697DEBD03}"/>
              </a:ext>
            </a:extLst>
          </p:cNvPr>
          <p:cNvSpPr txBox="1"/>
          <p:nvPr/>
        </p:nvSpPr>
        <p:spPr>
          <a:xfrm>
            <a:off x="755576" y="3438900"/>
            <a:ext cx="7776864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 dirty="0"/>
              <a:t>CONTROLES ADMINISTRATIVOS A LA SOLICITUD DE AYUDA Y DE PAGO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6D81328-93F9-4DAE-8DE9-EA92BFEFCBD3}"/>
              </a:ext>
            </a:extLst>
          </p:cNvPr>
          <p:cNvSpPr txBox="1"/>
          <p:nvPr/>
        </p:nvSpPr>
        <p:spPr>
          <a:xfrm>
            <a:off x="899592" y="3956718"/>
            <a:ext cx="763284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_tradnl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s-ES_trad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Control Administrativo a la Solicitud de Ayuda y al Pago correspondían a la  Junta de Extremadura hasta mayo de 2018. A partir de esa fecha ( D58/2018):</a:t>
            </a:r>
          </a:p>
          <a:p>
            <a:endParaRPr lang="es-ES_trad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ES_trad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ES_trad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ES_trad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ES_trad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ES_trad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ES_tradnl" dirty="0"/>
          </a:p>
        </p:txBody>
      </p:sp>
      <p:graphicFrame>
        <p:nvGraphicFramePr>
          <p:cNvPr id="28" name="Objeto 27">
            <a:extLst>
              <a:ext uri="{FF2B5EF4-FFF2-40B4-BE49-F238E27FC236}">
                <a16:creationId xmlns:a16="http://schemas.microsoft.com/office/drawing/2014/main" id="{C61E41D0-93C3-4F8F-BEAC-25B72FCCF6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903307"/>
              </p:ext>
            </p:extLst>
          </p:nvPr>
        </p:nvGraphicFramePr>
        <p:xfrm>
          <a:off x="1014983" y="5116416"/>
          <a:ext cx="7258050" cy="760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Worksheet" r:id="rId4" imgW="7258032" imgH="542932" progId="Excel.Sheet.12">
                  <p:embed/>
                </p:oleObj>
              </mc:Choice>
              <mc:Fallback>
                <p:oleObj name="Worksheet" r:id="rId4" imgW="7258032" imgH="54293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14983" y="5116416"/>
                        <a:ext cx="7258050" cy="760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034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Rectángulo">
            <a:extLst>
              <a:ext uri="{FF2B5EF4-FFF2-40B4-BE49-F238E27FC236}">
                <a16:creationId xmlns:a16="http://schemas.microsoft.com/office/drawing/2014/main" id="{E79661A4-BCC4-4095-942B-CF9521F5EF9C}"/>
              </a:ext>
            </a:extLst>
          </p:cNvPr>
          <p:cNvSpPr/>
          <p:nvPr/>
        </p:nvSpPr>
        <p:spPr>
          <a:xfrm>
            <a:off x="683568" y="1836888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Medida 19.- PROGRAMA LEADER: PROCEDIMIENTO DE GESTIÓN, TRAMITACIÓN Y PAGOS DE AYUDAS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EDA074A-4CF5-404B-B683-E6828B020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605" y="0"/>
            <a:ext cx="4560203" cy="1591194"/>
          </a:xfrm>
          <a:prstGeom prst="rect">
            <a:avLst/>
          </a:prstGeom>
        </p:spPr>
      </p:pic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FC86CF11-8D22-4CBD-9A39-CC82AB86DC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424319"/>
              </p:ext>
            </p:extLst>
          </p:nvPr>
        </p:nvGraphicFramePr>
        <p:xfrm>
          <a:off x="1115616" y="3068960"/>
          <a:ext cx="632460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Worksheet" r:id="rId4" imgW="6324514" imgH="2095615" progId="Excel.Sheet.12">
                  <p:embed/>
                </p:oleObj>
              </mc:Choice>
              <mc:Fallback>
                <p:oleObj name="Worksheet" r:id="rId4" imgW="6324514" imgH="20956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5616" y="3068960"/>
                        <a:ext cx="6324600" cy="209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966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Rectángulo">
            <a:extLst>
              <a:ext uri="{FF2B5EF4-FFF2-40B4-BE49-F238E27FC236}">
                <a16:creationId xmlns:a16="http://schemas.microsoft.com/office/drawing/2014/main" id="{E79661A4-BCC4-4095-942B-CF9521F5EF9C}"/>
              </a:ext>
            </a:extLst>
          </p:cNvPr>
          <p:cNvSpPr/>
          <p:nvPr/>
        </p:nvSpPr>
        <p:spPr>
          <a:xfrm>
            <a:off x="683568" y="1836888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Medida 19.- PROGRAMA LEADER: PROCEDIMIENTO DE GESTIÓN, TRAMITACIÓN Y PAGOS DE AYUDAS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EDA074A-4CF5-404B-B683-E6828B020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605" y="0"/>
            <a:ext cx="4560203" cy="1591194"/>
          </a:xfrm>
          <a:prstGeom prst="rect">
            <a:avLst/>
          </a:prstGeom>
        </p:spPr>
      </p:pic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11376260-780E-4850-968C-FB73EF77DC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481223"/>
              </p:ext>
            </p:extLst>
          </p:nvPr>
        </p:nvGraphicFramePr>
        <p:xfrm>
          <a:off x="1187624" y="2996952"/>
          <a:ext cx="6324600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Worksheet" r:id="rId4" imgW="6324514" imgH="3085915" progId="Excel.Sheet.12">
                  <p:embed/>
                </p:oleObj>
              </mc:Choice>
              <mc:Fallback>
                <p:oleObj name="Worksheet" r:id="rId4" imgW="6324514" imgH="30859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7624" y="2996952"/>
                        <a:ext cx="6324600" cy="308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6663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Rectángulo">
            <a:extLst>
              <a:ext uri="{FF2B5EF4-FFF2-40B4-BE49-F238E27FC236}">
                <a16:creationId xmlns:a16="http://schemas.microsoft.com/office/drawing/2014/main" id="{F218B884-CD92-B8EF-ABD7-732D53355F3C}"/>
              </a:ext>
            </a:extLst>
          </p:cNvPr>
          <p:cNvSpPr/>
          <p:nvPr/>
        </p:nvSpPr>
        <p:spPr>
          <a:xfrm>
            <a:off x="4427984" y="116632"/>
            <a:ext cx="44644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5400" spc="60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4</a:t>
            </a:r>
            <a:r>
              <a:rPr lang="es-ES" sz="2400" spc="6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LEADER</a:t>
            </a:r>
          </a:p>
          <a:p>
            <a:pPr algn="r">
              <a:defRPr/>
            </a:pPr>
            <a:r>
              <a:rPr lang="es-ES" sz="2400" spc="6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2014-2020</a:t>
            </a:r>
            <a:endParaRPr lang="es-ES" sz="1400" spc="6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4 Rectángulo">
            <a:extLst>
              <a:ext uri="{FF2B5EF4-FFF2-40B4-BE49-F238E27FC236}">
                <a16:creationId xmlns:a16="http://schemas.microsoft.com/office/drawing/2014/main" id="{76E9798C-C107-4400-A82E-A847675C03BA}"/>
              </a:ext>
            </a:extLst>
          </p:cNvPr>
          <p:cNvSpPr/>
          <p:nvPr/>
        </p:nvSpPr>
        <p:spPr>
          <a:xfrm>
            <a:off x="539552" y="1124744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Medida 19.- PROGRAMA LEADER: PROCEDIMIENTO DE GESTIÓN, TRAMITACIÓN Y PAGOS DE AYUDAS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AD7CB79-6E9F-45B2-8C5B-2D5FD039150F}"/>
              </a:ext>
            </a:extLst>
          </p:cNvPr>
          <p:cNvSpPr txBox="1"/>
          <p:nvPr/>
        </p:nvSpPr>
        <p:spPr>
          <a:xfrm>
            <a:off x="610072" y="2075077"/>
            <a:ext cx="7898352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 dirty="0"/>
              <a:t>PAGOS DE LAS AYUDAS LEADER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10E1694-C02E-4DE9-B49E-CBC8C7A219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337533"/>
              </p:ext>
            </p:extLst>
          </p:nvPr>
        </p:nvGraphicFramePr>
        <p:xfrm>
          <a:off x="634088" y="2779190"/>
          <a:ext cx="7898352" cy="3739664"/>
        </p:xfrm>
        <a:graphic>
          <a:graphicData uri="http://schemas.openxmlformats.org/drawingml/2006/table">
            <a:tbl>
              <a:tblPr firstRow="1" firstCol="1" bandRow="1"/>
              <a:tblGrid>
                <a:gridCol w="3973257">
                  <a:extLst>
                    <a:ext uri="{9D8B030D-6E8A-4147-A177-3AD203B41FA5}">
                      <a16:colId xmlns:a16="http://schemas.microsoft.com/office/drawing/2014/main" val="441891508"/>
                    </a:ext>
                  </a:extLst>
                </a:gridCol>
                <a:gridCol w="3925095">
                  <a:extLst>
                    <a:ext uri="{9D8B030D-6E8A-4147-A177-3AD203B41FA5}">
                      <a16:colId xmlns:a16="http://schemas.microsoft.com/office/drawing/2014/main" val="1976624404"/>
                    </a:ext>
                  </a:extLst>
                </a:gridCol>
              </a:tblGrid>
              <a:tr h="601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CONTROL ADMINISTRATIVO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 PAGO </a:t>
                      </a:r>
                      <a:endParaRPr lang="es-ES_trad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Junta en proyectos de inversión superior a 300.000 € y el Gal en proyectos iguales o inferiores a 300.000 </a:t>
                      </a:r>
                      <a:r>
                        <a:rPr lang="es-ES_tradn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€</a:t>
                      </a:r>
                      <a:endParaRPr lang="es-ES_trad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273322"/>
                  </a:ext>
                </a:extLst>
              </a:tr>
              <a:tr h="216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_tradnl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457556"/>
                  </a:ext>
                </a:extLst>
              </a:tr>
              <a:tr h="601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AUTORIZACIÓN DEL PAGO DE LA AYUDA </a:t>
                      </a:r>
                      <a:endParaRPr lang="es-ES_trad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Junta de Extremadura </a:t>
                      </a:r>
                      <a:endParaRPr lang="es-ES_trad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203684"/>
                  </a:ext>
                </a:extLst>
              </a:tr>
              <a:tr h="176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S_trad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S_trad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2462808"/>
                  </a:ext>
                </a:extLst>
              </a:tr>
              <a:tr h="10978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PAGO A BENEFICIARIOS LEADER </a:t>
                      </a:r>
                      <a:endParaRPr lang="es-ES_trad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GAL re</a:t>
                      </a:r>
                      <a:r>
                        <a:rPr lang="es-ES_tradnl" sz="20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cibe fondos de Organismo Pagador y en el plazo máximo de 30 días transfiere ayudas al beneficiario </a:t>
                      </a:r>
                      <a:endParaRPr lang="es-ES_trad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7083917"/>
                  </a:ext>
                </a:extLst>
              </a:tr>
              <a:tr h="2941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_tradnl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_tradnl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0128478"/>
                  </a:ext>
                </a:extLst>
              </a:tr>
              <a:tr h="601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CONTROLES a POSTERIORI Y SOBRE EL TERRENO </a:t>
                      </a:r>
                      <a:endParaRPr lang="es-ES_trad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Junta de Extremadura:</a:t>
                      </a:r>
                      <a:endParaRPr lang="es-ES_trad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991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917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923928" y="116632"/>
            <a:ext cx="496855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5400" spc="60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5</a:t>
            </a:r>
            <a:r>
              <a:rPr lang="es-ES" sz="2400" spc="6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LEADER.Principales Dificultades</a:t>
            </a:r>
            <a:endParaRPr lang="es-ES" sz="1400" spc="6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55576" y="1772816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Medida 19.- DESARROLLO LOCAL PARTICIPATIVO- PROGRAMA LEADER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11560" y="2420888"/>
            <a:ext cx="8064896" cy="36317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sz="2000" b="1" u="sng" dirty="0">
                <a:latin typeface="Century Gothic" panose="020B0502020202020204" pitchFamily="34" charset="0"/>
              </a:rPr>
              <a:t>Integración del Programa Leader en el II Pilar de la PAC – FEADER</a:t>
            </a:r>
            <a:r>
              <a:rPr lang="es-ES" sz="2000" b="1" dirty="0">
                <a:latin typeface="Century Gothic" panose="020B0502020202020204" pitchFamily="34" charset="0"/>
              </a:rPr>
              <a:t>, que acota y encorseta la posibilidad de desarrollar proyectos e iniciativas realmente innovadoras que produzcan un efecto demostrativo. Leader empieza a perder su  gran capacidad de innovar y  experimentar.</a:t>
            </a:r>
          </a:p>
          <a:p>
            <a:pPr marL="342900" indent="-342900" algn="just">
              <a:buFont typeface="+mj-lt"/>
              <a:buAutoNum type="arabicPeriod"/>
            </a:pPr>
            <a:endParaRPr lang="es-ES" sz="2000" b="1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s-ES" sz="2000" b="1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2000" b="1" dirty="0">
                <a:latin typeface="Century Gothic" panose="020B0502020202020204" pitchFamily="34" charset="0"/>
              </a:rPr>
              <a:t>La </a:t>
            </a:r>
            <a:r>
              <a:rPr lang="es-ES" sz="2000" b="1" u="sng" dirty="0">
                <a:latin typeface="Century Gothic" panose="020B0502020202020204" pitchFamily="34" charset="0"/>
              </a:rPr>
              <a:t>indefinición en términos jurídicos de la figura del Grupo de Acción Local </a:t>
            </a:r>
            <a:r>
              <a:rPr lang="es-ES" sz="2000" b="1" dirty="0">
                <a:latin typeface="Century Gothic" panose="020B0502020202020204" pitchFamily="34" charset="0"/>
              </a:rPr>
              <a:t>y su relación jurídica con la Administración : entidad colaboradora- gestores- organismos intermedios….</a:t>
            </a:r>
          </a:p>
          <a:p>
            <a:pPr marL="342900" indent="-342900" algn="just">
              <a:buFont typeface="+mj-lt"/>
              <a:buAutoNum type="arabicPeriod"/>
            </a:pPr>
            <a:endParaRPr lang="es-ES" sz="16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es-ES" sz="14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568" y="5661248"/>
            <a:ext cx="790575" cy="90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8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923928" y="116632"/>
            <a:ext cx="496855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5400" spc="60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5</a:t>
            </a:r>
            <a:r>
              <a:rPr lang="es-ES" sz="2400" spc="6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LEADER.Principales Dificultades</a:t>
            </a:r>
            <a:endParaRPr lang="es-ES" sz="1400" spc="6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02927" y="1341904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Medida 19.- DESARROLLO LOCAL PARTICIPATIVO- PROGRAMA LEADER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48185" y="1916832"/>
            <a:ext cx="8047630" cy="47397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es-ES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3. </a:t>
            </a:r>
            <a:r>
              <a:rPr lang="es-ES" b="1" u="sng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La RESPONSABILIDAD DE LOS Gals en la GESTIÓN DEL PROGRAMA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:  </a:t>
            </a:r>
          </a:p>
          <a:p>
            <a:pPr algn="just"/>
            <a:endParaRPr lang="es-ES" sz="16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ES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   Art. 42.4 DECRETO 184/2016</a:t>
            </a:r>
          </a:p>
          <a:p>
            <a:pPr algn="just"/>
            <a:endParaRPr lang="es-ES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ES_tradnl" i="1" dirty="0">
                <a:latin typeface="Century Gothic" panose="020B0502020202020204" pitchFamily="34" charset="0"/>
              </a:rPr>
              <a:t> 	</a:t>
            </a:r>
            <a:r>
              <a:rPr lang="es-ES" b="1" i="1" dirty="0">
                <a:latin typeface="Century Gothic" panose="020B0502020202020204" pitchFamily="34" charset="0"/>
              </a:rPr>
              <a:t>Artículo 42.4.-  “ </a:t>
            </a:r>
            <a:r>
              <a:rPr lang="es-ES" i="1" dirty="0">
                <a:latin typeface="Century Gothic" panose="020B0502020202020204" pitchFamily="34" charset="0"/>
              </a:rPr>
              <a:t>Asimismo, si a consecuencia de las correspondientes actuaciones de comprobación y control efectuadas por el órgano concedente u otro órgano de control se detecta que el </a:t>
            </a:r>
            <a:r>
              <a:rPr lang="es-ES" b="1" i="1" u="sng" dirty="0">
                <a:latin typeface="Century Gothic" panose="020B0502020202020204" pitchFamily="34" charset="0"/>
              </a:rPr>
              <a:t>destinatario final de las ayudas</a:t>
            </a:r>
            <a:r>
              <a:rPr lang="es-ES" i="1" dirty="0">
                <a:latin typeface="Century Gothic" panose="020B0502020202020204" pitchFamily="34" charset="0"/>
              </a:rPr>
              <a:t> </a:t>
            </a:r>
            <a:r>
              <a:rPr lang="es-ES" b="1" i="1" u="sng" dirty="0">
                <a:latin typeface="Century Gothic" panose="020B0502020202020204" pitchFamily="34" charset="0"/>
              </a:rPr>
              <a:t>ha incumplido con las obligaciones estipuladas</a:t>
            </a:r>
            <a:r>
              <a:rPr lang="es-ES" i="1" dirty="0">
                <a:latin typeface="Century Gothic" panose="020B0502020202020204" pitchFamily="34" charset="0"/>
              </a:rPr>
              <a:t> tanto en el presente decreto como en la demás normativa reguladora, </a:t>
            </a:r>
            <a:r>
              <a:rPr lang="es-ES" b="1" i="1" dirty="0">
                <a:latin typeface="Century Gothic" panose="020B0502020202020204" pitchFamily="34" charset="0"/>
              </a:rPr>
              <a:t>la Consejería</a:t>
            </a:r>
            <a:r>
              <a:rPr lang="es-ES" i="1" dirty="0">
                <a:latin typeface="Century Gothic" panose="020B0502020202020204" pitchFamily="34" charset="0"/>
              </a:rPr>
              <a:t> con competencias en materia de desarrollo rural </a:t>
            </a:r>
            <a:r>
              <a:rPr lang="es-ES" b="1" i="1" dirty="0">
                <a:latin typeface="Century Gothic" panose="020B0502020202020204" pitchFamily="34" charset="0"/>
              </a:rPr>
              <a:t>iniciará el</a:t>
            </a:r>
            <a:r>
              <a:rPr lang="es-ES" i="1" dirty="0">
                <a:latin typeface="Century Gothic" panose="020B0502020202020204" pitchFamily="34" charset="0"/>
              </a:rPr>
              <a:t> </a:t>
            </a:r>
            <a:r>
              <a:rPr lang="es-ES" b="1" i="1" dirty="0">
                <a:latin typeface="Century Gothic" panose="020B0502020202020204" pitchFamily="34" charset="0"/>
              </a:rPr>
              <a:t>procedimiento de reintegro de la subvención concedida al beneficiario (GAL) y al destinatario final de la ayuda que responderán </a:t>
            </a:r>
            <a:r>
              <a:rPr lang="es-ES" b="1" i="1" u="sng" dirty="0">
                <a:latin typeface="Century Gothic" panose="020B0502020202020204" pitchFamily="34" charset="0"/>
              </a:rPr>
              <a:t>solidariamente</a:t>
            </a:r>
            <a:r>
              <a:rPr lang="es-ES" b="1" i="1" dirty="0">
                <a:latin typeface="Century Gothic" panose="020B0502020202020204" pitchFamily="34" charset="0"/>
              </a:rPr>
              <a:t>,</a:t>
            </a:r>
            <a:r>
              <a:rPr lang="es-ES" i="1" dirty="0">
                <a:latin typeface="Century Gothic" panose="020B0502020202020204" pitchFamily="34" charset="0"/>
              </a:rPr>
              <a:t> salvo que el incumplimiento y/o irregularidades detectadas sean responsabilidad del GAL, en cuyo caso la administración dirigirá el procedimiento de reintegro contra el GAL”.</a:t>
            </a:r>
            <a:endParaRPr lang="es-ES" sz="14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9175" y="1849724"/>
            <a:ext cx="589729" cy="67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7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923928" y="116632"/>
            <a:ext cx="496855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5400" spc="60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5</a:t>
            </a:r>
            <a:r>
              <a:rPr lang="es-ES" sz="2400" spc="6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LEADER.Principales Dificultades</a:t>
            </a:r>
            <a:endParaRPr lang="es-ES" sz="1400" spc="6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54832" y="1409294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Medida 19.- DESARROLLO LOCAL PARTICIPATIVO- PROGRAMA LEADER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10072" y="1779687"/>
            <a:ext cx="8108168" cy="45243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lvl="2" algn="just"/>
            <a:endParaRPr lang="es-ES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4.- 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OPORTUNIDAD Y APUESTA POR LOS PROYECTOS PROPIOS </a:t>
            </a:r>
          </a:p>
          <a:p>
            <a:pPr algn="just"/>
            <a:endParaRPr lang="es-ES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Art.  10.- Formación e Información de Agentes Económicos y Sociales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Art.  13.- Servicios básicos para la economía y la población rural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Art.  14.- Renovación de la poblaciones rurales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Art. 16.- Apoyo a la innovación social, la gobernanza multinivel y la dinamización social y económica.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s-ES" b="1" u="sng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ERO CONSIDERADOS 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como </a:t>
            </a:r>
            <a:r>
              <a:rPr lang="es-ES" b="1" u="sng" dirty="0">
                <a:latin typeface="Calibri" panose="020F0502020204030204" pitchFamily="34" charset="0"/>
                <a:cs typeface="Calibri" panose="020F0502020204030204" pitchFamily="34" charset="0"/>
              </a:rPr>
              <a:t>Ayudas de Estado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, exentas de notificación por estar acogidas al Reglamento 1407/2013 -“reglas de </a:t>
            </a:r>
            <a:r>
              <a:rPr lang="es-ES" b="1" u="sng" dirty="0">
                <a:latin typeface="Calibri" panose="020F0502020204030204" pitchFamily="34" charset="0"/>
                <a:cs typeface="Calibri" panose="020F0502020204030204" pitchFamily="34" charset="0"/>
              </a:rPr>
              <a:t>mínimis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” EN: </a:t>
            </a:r>
          </a:p>
          <a:p>
            <a:pPr marL="342900" indent="-342900" algn="just">
              <a:buAutoNum type="arabicPeriod" startAt="4"/>
            </a:pPr>
            <a:endParaRPr lang="es-E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Art 10.-  </a:t>
            </a:r>
            <a:r>
              <a:rPr lang="es-ES" b="1" u="sng" dirty="0">
                <a:latin typeface="Calibri" panose="020F0502020204030204" pitchFamily="34" charset="0"/>
                <a:cs typeface="Calibri" panose="020F0502020204030204" pitchFamily="34" charset="0"/>
              </a:rPr>
              <a:t>Formación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e Información de Agentes Económicos y Sociales</a:t>
            </a:r>
          </a:p>
          <a:p>
            <a:pPr marL="800100" lvl="2" indent="-342900" algn="just">
              <a:buFont typeface="Arial" panose="020B0604020202020204" pitchFamily="34" charset="0"/>
              <a:buChar char="•"/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Art 13.-Apoyo a la </a:t>
            </a:r>
            <a:r>
              <a:rPr lang="es-ES" b="1" u="sng" dirty="0">
                <a:latin typeface="Calibri" panose="020F0502020204030204" pitchFamily="34" charset="0"/>
                <a:cs typeface="Calibri" panose="020F0502020204030204" pitchFamily="34" charset="0"/>
              </a:rPr>
              <a:t>innovación social, la gobernanza multinivel y la dinamización social y económica</a:t>
            </a:r>
          </a:p>
          <a:p>
            <a:pPr marL="800100" lvl="2" indent="-342900" algn="just">
              <a:buFont typeface="Arial" panose="020B0604020202020204" pitchFamily="34" charset="0"/>
              <a:buChar char="•"/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SUBMEDIDA  19.3.-  Actividades de </a:t>
            </a:r>
            <a:r>
              <a:rPr lang="es-ES" b="1" u="sng" dirty="0">
                <a:latin typeface="Calibri" panose="020F0502020204030204" pitchFamily="34" charset="0"/>
                <a:cs typeface="Calibri" panose="020F0502020204030204" pitchFamily="34" charset="0"/>
              </a:rPr>
              <a:t>COOPERACIÓN. </a:t>
            </a:r>
            <a:endParaRPr lang="es-ES" sz="14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64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292080" y="116632"/>
            <a:ext cx="360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4800" spc="60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1</a:t>
            </a:r>
            <a:r>
              <a:rPr lang="es-ES" sz="2400" spc="60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es-ES" sz="2400" spc="6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Desarrollo Rural. </a:t>
            </a:r>
          </a:p>
          <a:p>
            <a:pPr algn="r">
              <a:defRPr/>
            </a:pPr>
            <a:r>
              <a:rPr lang="es-ES" sz="2400" spc="6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LEADER en Extremadura</a:t>
            </a:r>
            <a:endParaRPr lang="es-ES" sz="1400" b="1" spc="6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2492896"/>
            <a:ext cx="3672408" cy="37448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3140968"/>
            <a:ext cx="3168351" cy="23562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1124744"/>
            <a:ext cx="4477220" cy="535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21064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923928" y="116632"/>
            <a:ext cx="496855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5400" spc="60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5</a:t>
            </a:r>
            <a:r>
              <a:rPr lang="es-ES" sz="2400" spc="6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LEADER.Principales Dificultades</a:t>
            </a:r>
            <a:endParaRPr lang="es-ES" sz="1400" spc="6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83568" y="1556792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Medida 19.- DESARROLLO LOCAL PARTICIPATIVO- PROGRAMA LEADER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83567" y="2204864"/>
            <a:ext cx="7776863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buAutoNum type="arabicPeriod" startAt="4"/>
            </a:pPr>
            <a:r>
              <a:rPr lang="es-ES" b="1" dirty="0">
                <a:latin typeface="Century Gothic" panose="020B0502020202020204" pitchFamily="34" charset="0"/>
              </a:rPr>
              <a:t>La excesiva burocratización del Programa, el excesivo celo en el control y aplicación de las normas (interpretaciones restrictiva para salvar la responsabilidad de ambas partes ) ..</a:t>
            </a:r>
            <a:endParaRPr lang="es-ES" sz="14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753E252-81D4-969D-0FFF-9B965A3D74D3}"/>
              </a:ext>
            </a:extLst>
          </p:cNvPr>
          <p:cNvSpPr txBox="1"/>
          <p:nvPr/>
        </p:nvSpPr>
        <p:spPr>
          <a:xfrm>
            <a:off x="683568" y="3398550"/>
            <a:ext cx="7776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</a:t>
            </a:r>
            <a:endParaRPr lang="es-ES" sz="2000" dirty="0"/>
          </a:p>
        </p:txBody>
      </p:sp>
      <p:sp>
        <p:nvSpPr>
          <p:cNvPr id="7" name="5 Rectángulo">
            <a:extLst>
              <a:ext uri="{FF2B5EF4-FFF2-40B4-BE49-F238E27FC236}">
                <a16:creationId xmlns:a16="http://schemas.microsoft.com/office/drawing/2014/main" id="{160A09C4-F888-6402-9324-DC819DD12FE3}"/>
              </a:ext>
            </a:extLst>
          </p:cNvPr>
          <p:cNvSpPr/>
          <p:nvPr/>
        </p:nvSpPr>
        <p:spPr>
          <a:xfrm>
            <a:off x="683569" y="3583216"/>
            <a:ext cx="7776861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1" algn="just"/>
            <a:endParaRPr lang="es-ES" b="1" dirty="0">
              <a:latin typeface="Century Gothic" panose="020B0502020202020204" pitchFamily="34" charset="0"/>
            </a:endParaRPr>
          </a:p>
          <a:p>
            <a:pPr algn="just"/>
            <a:r>
              <a:rPr lang="es-ES" b="1" dirty="0">
                <a:latin typeface="Century Gothic" panose="020B0502020202020204" pitchFamily="34" charset="0"/>
              </a:rPr>
              <a:t>Lo que no ha ayudado, los </a:t>
            </a:r>
            <a:r>
              <a:rPr lang="es-ES" b="1" u="sng" dirty="0">
                <a:latin typeface="Century Gothic" panose="020B0502020202020204" pitchFamily="34" charset="0"/>
              </a:rPr>
              <a:t>diferentes criterios, modelos e interpretaciones </a:t>
            </a:r>
            <a:r>
              <a:rPr lang="es-ES" b="1" dirty="0">
                <a:latin typeface="Century Gothic" panose="020B0502020202020204" pitchFamily="34" charset="0"/>
              </a:rPr>
              <a:t>que se ha estado dando en las diferentes comunidades autónomas a la aplicación de este programa, lo que no permite tener una visión común para resolver y gestionar  las mismas cuestiones. No hay normas específicas para Leader ni procedimiento común.</a:t>
            </a:r>
            <a:r>
              <a:rPr lang="es-ES_tradnl" i="1" dirty="0"/>
              <a:t> 	</a:t>
            </a:r>
          </a:p>
          <a:p>
            <a:pPr marL="342900" indent="-342900" algn="just">
              <a:buFont typeface="+mj-lt"/>
              <a:buAutoNum type="arabicPeriod" startAt="4"/>
            </a:pP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149202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923928" y="116632"/>
            <a:ext cx="496855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5400" spc="60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5</a:t>
            </a:r>
            <a:r>
              <a:rPr lang="es-ES" sz="2400" spc="6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LEADER.Principales Dificultades</a:t>
            </a:r>
            <a:endParaRPr lang="es-ES" sz="1400" spc="6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83568" y="1700808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Medida 19.- DESARROLLO LOCAL PARTICIPATIVO- PROGRAMA LEADER</a:t>
            </a:r>
          </a:p>
        </p:txBody>
      </p:sp>
      <p:sp>
        <p:nvSpPr>
          <p:cNvPr id="6" name="5 Rectángulo"/>
          <p:cNvSpPr/>
          <p:nvPr/>
        </p:nvSpPr>
        <p:spPr>
          <a:xfrm>
            <a:off x="827584" y="2361654"/>
            <a:ext cx="7488832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1" algn="just"/>
            <a:endParaRPr lang="es-ES" sz="2000" b="1" dirty="0">
              <a:latin typeface="Century Gothic" panose="020B0502020202020204" pitchFamily="34" charset="0"/>
            </a:endParaRPr>
          </a:p>
          <a:p>
            <a:pPr algn="just"/>
            <a:r>
              <a:rPr lang="es-ES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PERO A PESAR DE TODO, LA POBLACIÓN Y NOSOTROS, SEGUIMOS CREYENDO EN EL MODELO, EN LA NECESIDAD DE SEGUIR IMPLANTÁNDOLO Y DESARROLLÁNDOSO PARA DAR RESPUESTA A LOS TERRITORIOS, INCORPORANDO NUEVAS EXPERIENCIAS, ACCIONES Y EL TRABAJO EN RED…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4664734"/>
            <a:ext cx="1298561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5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Leader_07_13_jpg">
            <a:extLst>
              <a:ext uri="{FF2B5EF4-FFF2-40B4-BE49-F238E27FC236}">
                <a16:creationId xmlns:a16="http://schemas.microsoft.com/office/drawing/2014/main" id="{97AA8DF4-C4AD-D845-4756-ECE1F940D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20120"/>
            <a:ext cx="1311604" cy="1161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27F193E-078B-709C-B934-AA00E5E1AABD}"/>
              </a:ext>
            </a:extLst>
          </p:cNvPr>
          <p:cNvSpPr txBox="1"/>
          <p:nvPr/>
        </p:nvSpPr>
        <p:spPr>
          <a:xfrm>
            <a:off x="611560" y="119675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EL TRABAJO EN 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RED…</a:t>
            </a:r>
            <a:r>
              <a:rPr lang="es-ES" sz="18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03F41C-F9A7-0334-E738-E5E51D0BDD1C}"/>
              </a:ext>
            </a:extLst>
          </p:cNvPr>
          <p:cNvSpPr txBox="1"/>
          <p:nvPr/>
        </p:nvSpPr>
        <p:spPr>
          <a:xfrm>
            <a:off x="454968" y="1669294"/>
            <a:ext cx="7821408" cy="9233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DANDO COBERTURA Y DIFUSIÓN A LAS </a:t>
            </a:r>
            <a:r>
              <a:rPr lang="es-ES" b="1" dirty="0"/>
              <a:t>DISTINTAS CONVOCATORIAS DE LOS GAL</a:t>
            </a:r>
            <a:r>
              <a:rPr lang="es-ES" dirty="0"/>
              <a:t>, PARA QUE PUEDAN </a:t>
            </a:r>
            <a:r>
              <a:rPr lang="es-ES" b="1" dirty="0"/>
              <a:t>SEGUIR MANTENIENDO SU AUTONÓMÍA E INCORPORANDO SUS PRIORIDADES Y MARCANDO SUS TIEMPOS</a:t>
            </a:r>
            <a:r>
              <a:rPr lang="es-ES" dirty="0"/>
              <a:t>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85EC137-381D-2F02-EDBF-5E5566DC9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76" y="2864922"/>
            <a:ext cx="6580192" cy="369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75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Leader_07_13_jpg">
            <a:extLst>
              <a:ext uri="{FF2B5EF4-FFF2-40B4-BE49-F238E27FC236}">
                <a16:creationId xmlns:a16="http://schemas.microsoft.com/office/drawing/2014/main" id="{97AA8DF4-C4AD-D845-4756-ECE1F940D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20120"/>
            <a:ext cx="1311604" cy="1161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27F193E-078B-709C-B934-AA00E5E1AABD}"/>
              </a:ext>
            </a:extLst>
          </p:cNvPr>
          <p:cNvSpPr txBox="1"/>
          <p:nvPr/>
        </p:nvSpPr>
        <p:spPr>
          <a:xfrm>
            <a:off x="611560" y="119675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EL TRABAJO EN 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RED…</a:t>
            </a:r>
            <a:r>
              <a:rPr lang="es-ES" sz="18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03F41C-F9A7-0334-E738-E5E51D0BDD1C}"/>
              </a:ext>
            </a:extLst>
          </p:cNvPr>
          <p:cNvSpPr txBox="1"/>
          <p:nvPr/>
        </p:nvSpPr>
        <p:spPr>
          <a:xfrm>
            <a:off x="576184" y="1946686"/>
            <a:ext cx="7821408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ESTABLECIENDO UN </a:t>
            </a:r>
            <a:r>
              <a:rPr lang="es-ES" b="1" dirty="0"/>
              <a:t>SISTEMA CENTRALIZADO Y DE DIFUSIÓN PARA TODOS LOS GALS, DE CONSULTAS AL SDDR </a:t>
            </a:r>
            <a:r>
              <a:rPr lang="es-ES" dirty="0"/>
              <a:t>SOBRE LEADER SOBRE PROYECTOS, GASTOS…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6DFA5A1-652E-54EE-F431-35C9AEBF61B7}"/>
              </a:ext>
            </a:extLst>
          </p:cNvPr>
          <p:cNvSpPr txBox="1"/>
          <p:nvPr/>
        </p:nvSpPr>
        <p:spPr>
          <a:xfrm>
            <a:off x="663833" y="3081497"/>
            <a:ext cx="5256584" cy="4616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/>
              <a:t> + de 600 CONSULTAS </a:t>
            </a:r>
            <a:r>
              <a:rPr lang="es-ES" dirty="0"/>
              <a:t>FORMULADAS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352B41A-624D-2D50-4EBB-6684ABCA6749}"/>
              </a:ext>
            </a:extLst>
          </p:cNvPr>
          <p:cNvSpPr txBox="1"/>
          <p:nvPr/>
        </p:nvSpPr>
        <p:spPr>
          <a:xfrm>
            <a:off x="5364088" y="439139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         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A217652-3E1B-6C7A-661F-EE658737896E}"/>
              </a:ext>
            </a:extLst>
          </p:cNvPr>
          <p:cNvSpPr txBox="1"/>
          <p:nvPr/>
        </p:nvSpPr>
        <p:spPr>
          <a:xfrm>
            <a:off x="673584" y="3906330"/>
            <a:ext cx="339435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TODOS LOS GRUPOS ACCEDEN A LAS CONSULTAS Y RESPUESTAS 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674023B-1320-314C-B612-6CE523FB7BA8}"/>
              </a:ext>
            </a:extLst>
          </p:cNvPr>
          <p:cNvSpPr txBox="1"/>
          <p:nvPr/>
        </p:nvSpPr>
        <p:spPr>
          <a:xfrm>
            <a:off x="4716016" y="4264984"/>
            <a:ext cx="3681576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/>
              <a:t>ENTORNO DE TRABAJO EN REDEX </a:t>
            </a:r>
            <a:r>
              <a:rPr lang="es-ES" dirty="0"/>
              <a:t>EN DONDE EXISTE UN REPOSITORIO DE TODAS LAS CONSULTAS FORMULADAS CON BUSCADORES DE TEMÁTICAS O ASUNTOS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BFFB0D9-D1D5-6CA6-E710-13CA77B46FCF}"/>
              </a:ext>
            </a:extLst>
          </p:cNvPr>
          <p:cNvSpPr txBox="1"/>
          <p:nvPr/>
        </p:nvSpPr>
        <p:spPr>
          <a:xfrm>
            <a:off x="746407" y="5092500"/>
            <a:ext cx="3321535" cy="1200329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+ INFORMAL : GRUPO DE WHATSAPP, de dudas, consultas, intercambio de información y de experiencias </a:t>
            </a: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B1929369-9338-C3C9-E17F-91CFB2089A97}"/>
              </a:ext>
            </a:extLst>
          </p:cNvPr>
          <p:cNvCxnSpPr/>
          <p:nvPr/>
        </p:nvCxnSpPr>
        <p:spPr>
          <a:xfrm>
            <a:off x="4283969" y="4142355"/>
            <a:ext cx="288031" cy="122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213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Leader_07_13_jpg">
            <a:extLst>
              <a:ext uri="{FF2B5EF4-FFF2-40B4-BE49-F238E27FC236}">
                <a16:creationId xmlns:a16="http://schemas.microsoft.com/office/drawing/2014/main" id="{97AA8DF4-C4AD-D845-4756-ECE1F940D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20120"/>
            <a:ext cx="1311604" cy="1161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27F193E-078B-709C-B934-AA00E5E1AABD}"/>
              </a:ext>
            </a:extLst>
          </p:cNvPr>
          <p:cNvSpPr txBox="1"/>
          <p:nvPr/>
        </p:nvSpPr>
        <p:spPr>
          <a:xfrm>
            <a:off x="611560" y="119675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EL TRABAJO EN 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RED…</a:t>
            </a:r>
            <a:r>
              <a:rPr lang="es-ES" sz="18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03F41C-F9A7-0334-E738-E5E51D0BDD1C}"/>
              </a:ext>
            </a:extLst>
          </p:cNvPr>
          <p:cNvSpPr txBox="1"/>
          <p:nvPr/>
        </p:nvSpPr>
        <p:spPr>
          <a:xfrm>
            <a:off x="576184" y="1946686"/>
            <a:ext cx="7821408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/>
              <a:t>TRABAJO COLABORATIVO EN RED</a:t>
            </a:r>
            <a:r>
              <a:rPr lang="es-ES" dirty="0"/>
              <a:t>…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6DFA5A1-652E-54EE-F431-35C9AEBF61B7}"/>
              </a:ext>
            </a:extLst>
          </p:cNvPr>
          <p:cNvSpPr txBox="1"/>
          <p:nvPr/>
        </p:nvSpPr>
        <p:spPr>
          <a:xfrm>
            <a:off x="549858" y="2904826"/>
            <a:ext cx="6182381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GRUPOS DE TRABAJO . DINÁMICA DE TRABAJO EN COMÚN 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352B41A-624D-2D50-4EBB-6684ABCA6749}"/>
              </a:ext>
            </a:extLst>
          </p:cNvPr>
          <p:cNvSpPr txBox="1"/>
          <p:nvPr/>
        </p:nvSpPr>
        <p:spPr>
          <a:xfrm>
            <a:off x="5364088" y="439139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         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A217652-3E1B-6C7A-661F-EE658737896E}"/>
              </a:ext>
            </a:extLst>
          </p:cNvPr>
          <p:cNvSpPr txBox="1"/>
          <p:nvPr/>
        </p:nvSpPr>
        <p:spPr>
          <a:xfrm>
            <a:off x="540316" y="3765028"/>
            <a:ext cx="339435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REUNIONES MENSUALES DE COORDINACIÓN TÉCNICA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674023B-1320-314C-B612-6CE523FB7BA8}"/>
              </a:ext>
            </a:extLst>
          </p:cNvPr>
          <p:cNvSpPr txBox="1"/>
          <p:nvPr/>
        </p:nvSpPr>
        <p:spPr>
          <a:xfrm>
            <a:off x="4736658" y="3597133"/>
            <a:ext cx="368157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FORMACIÓN E INFORMACIÓN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BFFB0D9-D1D5-6CA6-E710-13CA77B46FCF}"/>
              </a:ext>
            </a:extLst>
          </p:cNvPr>
          <p:cNvSpPr txBox="1"/>
          <p:nvPr/>
        </p:nvSpPr>
        <p:spPr>
          <a:xfrm>
            <a:off x="746407" y="5092500"/>
            <a:ext cx="7209969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/>
              <a:t>Y UNA APUESTA DECIDIDA PORQUE LEADER TENGA SU ESPACIO Y ESPECIALMENTE LOS GALS COMO ENTIDADES DINAMIZADORAS Y CATALIZADORAS DEL MUNDO RURAL </a:t>
            </a:r>
          </a:p>
        </p:txBody>
      </p:sp>
    </p:spTree>
    <p:extLst>
      <p:ext uri="{BB962C8B-B14F-4D97-AF65-F5344CB8AC3E}">
        <p14:creationId xmlns:p14="http://schemas.microsoft.com/office/powerpoint/2010/main" val="2771501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4" b="9117"/>
          <a:stretch/>
        </p:blipFill>
        <p:spPr>
          <a:xfrm>
            <a:off x="259922" y="448934"/>
            <a:ext cx="3164801" cy="1535115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5208850" y="339811"/>
            <a:ext cx="3756453" cy="2258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62"/>
          </a:p>
        </p:txBody>
      </p:sp>
      <p:sp>
        <p:nvSpPr>
          <p:cNvPr id="2" name="Rectángulo redondeado 1"/>
          <p:cNvSpPr/>
          <p:nvPr/>
        </p:nvSpPr>
        <p:spPr>
          <a:xfrm>
            <a:off x="2486561" y="1799809"/>
            <a:ext cx="4402807" cy="3741246"/>
          </a:xfrm>
          <a:prstGeom prst="roundRect">
            <a:avLst/>
          </a:prstGeom>
          <a:noFill/>
          <a:ln w="38100">
            <a:solidFill>
              <a:srgbClr val="FF79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62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251">
            <a:off x="4826700" y="3597267"/>
            <a:ext cx="806041" cy="80604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3626">
            <a:off x="3109671" y="3166979"/>
            <a:ext cx="712996" cy="712996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2663855" y="2522942"/>
            <a:ext cx="1254748" cy="539792"/>
            <a:chOff x="2673177" y="2527252"/>
            <a:chExt cx="1453979" cy="584775"/>
          </a:xfrm>
        </p:grpSpPr>
        <p:sp>
          <p:nvSpPr>
            <p:cNvPr id="6" name="CuadroTexto 5"/>
            <p:cNvSpPr txBox="1"/>
            <p:nvPr/>
          </p:nvSpPr>
          <p:spPr>
            <a:xfrm>
              <a:off x="2673177" y="2527252"/>
              <a:ext cx="1453979" cy="561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77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 / </a:t>
              </a:r>
              <a:r>
                <a:rPr lang="es-ES" sz="1292" b="1" dirty="0">
                  <a:solidFill>
                    <a:srgbClr val="00A376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Reto</a:t>
              </a:r>
            </a:p>
            <a:p>
              <a:r>
                <a:rPr lang="es-ES" sz="1292" b="1" dirty="0">
                  <a:solidFill>
                    <a:srgbClr val="00A376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Demográfico</a:t>
              </a:r>
              <a:endParaRPr lang="es-ES_tradnl" sz="1292" b="1" dirty="0">
                <a:solidFill>
                  <a:srgbClr val="00A3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2673177" y="2527252"/>
              <a:ext cx="1453979" cy="584775"/>
            </a:xfrm>
            <a:prstGeom prst="rect">
              <a:avLst/>
            </a:prstGeom>
            <a:noFill/>
            <a:ln w="28575">
              <a:solidFill>
                <a:srgbClr val="FF794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477"/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4708836" y="2672659"/>
            <a:ext cx="1990428" cy="802159"/>
            <a:chOff x="5348374" y="2489243"/>
            <a:chExt cx="2362242" cy="869006"/>
          </a:xfrm>
        </p:grpSpPr>
        <p:sp>
          <p:nvSpPr>
            <p:cNvPr id="9" name="CuadroTexto 8"/>
            <p:cNvSpPr txBox="1"/>
            <p:nvPr/>
          </p:nvSpPr>
          <p:spPr>
            <a:xfrm>
              <a:off x="5412259" y="2527252"/>
              <a:ext cx="2298357" cy="777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77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 / </a:t>
              </a:r>
              <a:r>
                <a:rPr lang="es-ES" sz="1292" b="1" dirty="0">
                  <a:solidFill>
                    <a:srgbClr val="00A376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Desarrollo Rural Territorial: Territorios</a:t>
              </a:r>
            </a:p>
            <a:p>
              <a:r>
                <a:rPr lang="es-ES" sz="1292" b="1" dirty="0">
                  <a:solidFill>
                    <a:srgbClr val="00A376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Digitales e Inteligentes</a:t>
              </a: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5348374" y="2489243"/>
              <a:ext cx="2362242" cy="869006"/>
            </a:xfrm>
            <a:prstGeom prst="rect">
              <a:avLst/>
            </a:prstGeom>
            <a:noFill/>
            <a:ln w="28575">
              <a:solidFill>
                <a:srgbClr val="FF794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477"/>
            </a:p>
          </p:txBody>
        </p:sp>
      </p:grpSp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617" y="3623849"/>
            <a:ext cx="1074192" cy="1074192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838190" y="1364622"/>
            <a:ext cx="2483349" cy="1001556"/>
          </a:xfrm>
          <a:prstGeom prst="rect">
            <a:avLst/>
          </a:prstGeom>
          <a:solidFill>
            <a:schemeClr val="bg1"/>
          </a:solidFill>
          <a:ln w="38100">
            <a:solidFill>
              <a:srgbClr val="FF794F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477" b="1" dirty="0">
                <a:solidFill>
                  <a:srgbClr val="00A3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UNA ALIANZA GRUPOS DE ACCIÓN LOCAL / REDEX</a:t>
            </a:r>
          </a:p>
          <a:p>
            <a:r>
              <a:rPr lang="es-ES_tradnl" sz="1477" b="1" dirty="0">
                <a:solidFill>
                  <a:srgbClr val="00A3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DESARROLLO </a:t>
            </a:r>
            <a:r>
              <a:rPr lang="es-ES_tradnl" sz="1477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 un nuevo Marco de Trabajo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167291" y="2294814"/>
            <a:ext cx="1589873" cy="2769180"/>
          </a:xfrm>
          <a:prstGeom prst="rect">
            <a:avLst/>
          </a:prstGeom>
          <a:solidFill>
            <a:srgbClr val="00A3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62"/>
          </a:p>
        </p:txBody>
      </p:sp>
      <p:sp>
        <p:nvSpPr>
          <p:cNvPr id="17" name="CuadroTexto 16"/>
          <p:cNvSpPr txBox="1"/>
          <p:nvPr/>
        </p:nvSpPr>
        <p:spPr>
          <a:xfrm>
            <a:off x="213248" y="2394345"/>
            <a:ext cx="1497959" cy="2365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77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Fortalecimiento del papel de los GALs  y REDEX como entidades dinamizadoras, facilitadoras y catalizadoras</a:t>
            </a:r>
          </a:p>
          <a:p>
            <a:r>
              <a:rPr lang="es-ES" sz="1477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del   Mundo RURAL </a:t>
            </a:r>
            <a:endParaRPr lang="es-ES_tradnl" sz="1477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8" name="Conector recto de flecha 17"/>
          <p:cNvCxnSpPr>
            <a:stCxn id="2" idx="1"/>
            <a:endCxn id="16" idx="3"/>
          </p:cNvCxnSpPr>
          <p:nvPr/>
        </p:nvCxnSpPr>
        <p:spPr>
          <a:xfrm flipH="1">
            <a:off x="1757164" y="3670432"/>
            <a:ext cx="729397" cy="8972"/>
          </a:xfrm>
          <a:prstGeom prst="straightConnector1">
            <a:avLst/>
          </a:prstGeom>
          <a:ln w="38100">
            <a:solidFill>
              <a:srgbClr val="FF79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1" y="5715949"/>
            <a:ext cx="9143999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62" b="1" dirty="0">
                <a:solidFill>
                  <a:srgbClr val="FF794F"/>
                </a:solidFill>
                <a:latin typeface="Just The Way You Are" panose="02000000000000000000" charset="0"/>
                <a:ea typeface="Roboto" panose="02000000000000000000" pitchFamily="2" charset="0"/>
                <a:cs typeface="Roboto" panose="02000000000000000000" pitchFamily="2" charset="0"/>
              </a:rPr>
              <a:t>DINAMIZACIÓN</a:t>
            </a:r>
            <a:r>
              <a:rPr lang="es-ES_tradnl" sz="1662" b="1" dirty="0">
                <a:latin typeface="Just The Way You Are" panose="02000000000000000000" charset="0"/>
                <a:ea typeface="Roboto" panose="02000000000000000000" pitchFamily="2" charset="0"/>
                <a:cs typeface="Roboto" panose="02000000000000000000" pitchFamily="2" charset="0"/>
              </a:rPr>
              <a:t> / </a:t>
            </a:r>
            <a:r>
              <a:rPr lang="es-ES_tradnl" sz="1662" b="1" dirty="0">
                <a:solidFill>
                  <a:srgbClr val="00A376"/>
                </a:solidFill>
                <a:latin typeface="Just The Way You Are" panose="02000000000000000000" charset="0"/>
                <a:ea typeface="Roboto" panose="02000000000000000000" pitchFamily="2" charset="0"/>
                <a:cs typeface="Roboto" panose="02000000000000000000" pitchFamily="2" charset="0"/>
              </a:rPr>
              <a:t>INNOVACIÓN</a:t>
            </a:r>
            <a:r>
              <a:rPr lang="es-ES_tradnl" sz="1662" b="1" dirty="0">
                <a:latin typeface="Just The Way You Are" panose="02000000000000000000" charset="0"/>
                <a:ea typeface="Roboto" panose="02000000000000000000" pitchFamily="2" charset="0"/>
                <a:cs typeface="Roboto" panose="02000000000000000000" pitchFamily="2" charset="0"/>
              </a:rPr>
              <a:t> / </a:t>
            </a:r>
            <a:r>
              <a:rPr lang="es-ES_tradnl" sz="1662" b="1" dirty="0">
                <a:solidFill>
                  <a:srgbClr val="FF794F"/>
                </a:solidFill>
                <a:latin typeface="Just The Way You Are" panose="02000000000000000000" charset="0"/>
                <a:ea typeface="Roboto" panose="02000000000000000000" pitchFamily="2" charset="0"/>
                <a:cs typeface="Roboto" panose="02000000000000000000" pitchFamily="2" charset="0"/>
              </a:rPr>
              <a:t>APOYO</a:t>
            </a:r>
            <a:r>
              <a:rPr lang="es-ES_tradnl" sz="1662" b="1" dirty="0">
                <a:latin typeface="Just The Way You Are" panose="02000000000000000000" charset="0"/>
                <a:ea typeface="Roboto" panose="02000000000000000000" pitchFamily="2" charset="0"/>
                <a:cs typeface="Roboto" panose="02000000000000000000" pitchFamily="2" charset="0"/>
              </a:rPr>
              <a:t> / </a:t>
            </a:r>
            <a:r>
              <a:rPr lang="es-ES_tradnl" sz="1662" b="1" dirty="0">
                <a:solidFill>
                  <a:srgbClr val="00A376"/>
                </a:solidFill>
                <a:latin typeface="Just The Way You Are" panose="02000000000000000000" charset="0"/>
                <a:ea typeface="Roboto" panose="02000000000000000000" pitchFamily="2" charset="0"/>
                <a:cs typeface="Roboto" panose="02000000000000000000" pitchFamily="2" charset="0"/>
              </a:rPr>
              <a:t>ACOMPAÑAMIENTO</a:t>
            </a:r>
          </a:p>
        </p:txBody>
      </p:sp>
      <p:cxnSp>
        <p:nvCxnSpPr>
          <p:cNvPr id="20" name="Conector recto de flecha 19"/>
          <p:cNvCxnSpPr/>
          <p:nvPr/>
        </p:nvCxnSpPr>
        <p:spPr>
          <a:xfrm>
            <a:off x="6880363" y="3687006"/>
            <a:ext cx="761215" cy="0"/>
          </a:xfrm>
          <a:prstGeom prst="straightConnector1">
            <a:avLst/>
          </a:prstGeom>
          <a:ln w="38100">
            <a:solidFill>
              <a:srgbClr val="FF79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n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4435" y="1283846"/>
            <a:ext cx="1029419" cy="4806321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7710555" y="920485"/>
            <a:ext cx="1254748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77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ODS</a:t>
            </a:r>
            <a:endParaRPr lang="es-ES_tradnl" sz="1292" b="1" dirty="0">
              <a:solidFill>
                <a:srgbClr val="00A37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604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ader_07_13_jpg">
            <a:extLst>
              <a:ext uri="{FF2B5EF4-FFF2-40B4-BE49-F238E27FC236}">
                <a16:creationId xmlns:a16="http://schemas.microsoft.com/office/drawing/2014/main" id="{21CBA421-0A78-380C-9F37-371BFF0D6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29" y="5851314"/>
            <a:ext cx="794712" cy="703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2 Rectángulo">
            <a:extLst>
              <a:ext uri="{FF2B5EF4-FFF2-40B4-BE49-F238E27FC236}">
                <a16:creationId xmlns:a16="http://schemas.microsoft.com/office/drawing/2014/main" id="{571D9AFD-4B1B-B562-6A91-FA3BCEFB7BD8}"/>
              </a:ext>
            </a:extLst>
          </p:cNvPr>
          <p:cNvSpPr/>
          <p:nvPr/>
        </p:nvSpPr>
        <p:spPr>
          <a:xfrm>
            <a:off x="3923928" y="116632"/>
            <a:ext cx="496855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5400" spc="60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6</a:t>
            </a:r>
            <a:r>
              <a:rPr lang="es-ES" sz="2400" spc="6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LEADER. Fondos de Transición2021-2022</a:t>
            </a:r>
            <a:endParaRPr lang="es-ES" sz="1400" spc="6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4 Rectángulo">
            <a:extLst>
              <a:ext uri="{FF2B5EF4-FFF2-40B4-BE49-F238E27FC236}">
                <a16:creationId xmlns:a16="http://schemas.microsoft.com/office/drawing/2014/main" id="{58FAC253-5F38-E08B-F861-072758105C92}"/>
              </a:ext>
            </a:extLst>
          </p:cNvPr>
          <p:cNvSpPr/>
          <p:nvPr/>
        </p:nvSpPr>
        <p:spPr>
          <a:xfrm>
            <a:off x="539552" y="1556792"/>
            <a:ext cx="8199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Medida 19.- DESARROLLO LOCAL </a:t>
            </a: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PARTICIPATIVO-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PROGRAMA LEADER:</a:t>
            </a:r>
          </a:p>
        </p:txBody>
      </p:sp>
      <p:sp>
        <p:nvSpPr>
          <p:cNvPr id="10" name="3 Rectángulo">
            <a:extLst>
              <a:ext uri="{FF2B5EF4-FFF2-40B4-BE49-F238E27FC236}">
                <a16:creationId xmlns:a16="http://schemas.microsoft.com/office/drawing/2014/main" id="{64485B87-95EB-A6B7-27CC-F5F0A1B1D8E2}"/>
              </a:ext>
            </a:extLst>
          </p:cNvPr>
          <p:cNvSpPr/>
          <p:nvPr/>
        </p:nvSpPr>
        <p:spPr>
          <a:xfrm>
            <a:off x="611559" y="2204864"/>
            <a:ext cx="7995513" cy="3477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endParaRPr lang="es-ES" sz="2000" b="1" dirty="0">
              <a:latin typeface="Century Gothic" panose="020B0502020202020204" pitchFamily="34" charset="0"/>
            </a:endParaRPr>
          </a:p>
          <a:p>
            <a:pPr lvl="0"/>
            <a:r>
              <a:rPr lang="es-ES" sz="2000" b="1" dirty="0">
                <a:latin typeface="Century Gothic" panose="020B0502020202020204" pitchFamily="34" charset="0"/>
              </a:rPr>
              <a:t>SE DA CONTINUIDAD AL PROGRAMA </a:t>
            </a:r>
          </a:p>
          <a:p>
            <a:pPr lvl="0"/>
            <a:endParaRPr lang="es-ES" sz="2000" b="1" dirty="0">
              <a:latin typeface="Century Gothic" panose="020B0502020202020204" pitchFamily="34" charset="0"/>
            </a:endParaRPr>
          </a:p>
          <a:p>
            <a:pPr lvl="0" algn="just"/>
            <a:r>
              <a:rPr lang="es-ES" sz="2000" b="1" dirty="0">
                <a:latin typeface="Century Gothic" panose="020B0502020202020204" pitchFamily="34" charset="0"/>
              </a:rPr>
              <a:t>SE INCREMENTA LA SUBMEDIDA 19 EN CASI 32 MILLONES DE EUROS, PASANDO DE UN DOTACIÓN FINANCIERA DE FONDOS PÚBLICOS DE 111 MILLONES DE EUROS A MÁS DE 141 MILLONES DE EUROS</a:t>
            </a:r>
          </a:p>
          <a:p>
            <a:pPr lvl="0"/>
            <a:endParaRPr lang="es-ES" sz="2000" b="1" dirty="0">
              <a:latin typeface="Century Gothic" panose="020B0502020202020204" pitchFamily="34" charset="0"/>
            </a:endParaRPr>
          </a:p>
          <a:p>
            <a:pPr lvl="0"/>
            <a:r>
              <a:rPr lang="es-ES" sz="2000" b="1" dirty="0">
                <a:latin typeface="Century Gothic" panose="020B0502020202020204" pitchFamily="34" charset="0"/>
              </a:rPr>
              <a:t>SISTEMA DE REPARTOS POR INDICADORES DE EJECUCIÓN. </a:t>
            </a:r>
          </a:p>
          <a:p>
            <a:pPr lvl="0"/>
            <a:endParaRPr lang="es-ES" sz="2000" b="1" dirty="0">
              <a:latin typeface="Century Gothic" panose="020B0502020202020204" pitchFamily="34" charset="0"/>
            </a:endParaRPr>
          </a:p>
          <a:p>
            <a:pPr lvl="0"/>
            <a:r>
              <a:rPr lang="es-ES" sz="2000" b="1" dirty="0">
                <a:latin typeface="Century Gothic" panose="020B0502020202020204" pitchFamily="34" charset="0"/>
              </a:rPr>
              <a:t>Convenio firmado el 16 de diciembre de 2021.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4EA501C-AF78-626D-D648-5D0E4B946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487" y="5194566"/>
            <a:ext cx="1141937" cy="131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1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ader_07_13_jpg">
            <a:extLst>
              <a:ext uri="{FF2B5EF4-FFF2-40B4-BE49-F238E27FC236}">
                <a16:creationId xmlns:a16="http://schemas.microsoft.com/office/drawing/2014/main" id="{21CBA421-0A78-380C-9F37-371BFF0D6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29" y="5851314"/>
            <a:ext cx="794712" cy="703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2 Rectángulo">
            <a:extLst>
              <a:ext uri="{FF2B5EF4-FFF2-40B4-BE49-F238E27FC236}">
                <a16:creationId xmlns:a16="http://schemas.microsoft.com/office/drawing/2014/main" id="{571D9AFD-4B1B-B562-6A91-FA3BCEFB7BD8}"/>
              </a:ext>
            </a:extLst>
          </p:cNvPr>
          <p:cNvSpPr/>
          <p:nvPr/>
        </p:nvSpPr>
        <p:spPr>
          <a:xfrm>
            <a:off x="3923928" y="116632"/>
            <a:ext cx="496855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5400" spc="60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6</a:t>
            </a:r>
            <a:r>
              <a:rPr lang="es-ES" sz="2400" spc="6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LEADER. Fondos de Transición2021-2022</a:t>
            </a:r>
            <a:endParaRPr lang="es-ES" sz="1400" spc="6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4 Rectángulo">
            <a:extLst>
              <a:ext uri="{FF2B5EF4-FFF2-40B4-BE49-F238E27FC236}">
                <a16:creationId xmlns:a16="http://schemas.microsoft.com/office/drawing/2014/main" id="{58FAC253-5F38-E08B-F861-072758105C92}"/>
              </a:ext>
            </a:extLst>
          </p:cNvPr>
          <p:cNvSpPr/>
          <p:nvPr/>
        </p:nvSpPr>
        <p:spPr>
          <a:xfrm>
            <a:off x="539552" y="1556792"/>
            <a:ext cx="8199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Medida 19.- DESARROLLO LOCAL </a:t>
            </a: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PARTICIPATIVO-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PROGRAMA LEADER:</a:t>
            </a:r>
          </a:p>
        </p:txBody>
      </p:sp>
      <p:sp>
        <p:nvSpPr>
          <p:cNvPr id="10" name="3 Rectángulo">
            <a:extLst>
              <a:ext uri="{FF2B5EF4-FFF2-40B4-BE49-F238E27FC236}">
                <a16:creationId xmlns:a16="http://schemas.microsoft.com/office/drawing/2014/main" id="{64485B87-95EB-A6B7-27CC-F5F0A1B1D8E2}"/>
              </a:ext>
            </a:extLst>
          </p:cNvPr>
          <p:cNvSpPr/>
          <p:nvPr/>
        </p:nvSpPr>
        <p:spPr>
          <a:xfrm>
            <a:off x="611559" y="2204864"/>
            <a:ext cx="7995513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s-ES" sz="2000" b="1" dirty="0">
                <a:latin typeface="Century Gothic" panose="020B0502020202020204" pitchFamily="34" charset="0"/>
              </a:rPr>
              <a:t>SE ARTICULA NUEVAMENTE LA SUBMEDIDA DE </a:t>
            </a:r>
            <a:r>
              <a:rPr lang="es-ES" sz="2000" b="1" u="sng" dirty="0">
                <a:latin typeface="Century Gothic" panose="020B0502020202020204" pitchFamily="34" charset="0"/>
              </a:rPr>
              <a:t>AYUDA PREPARATORIA </a:t>
            </a:r>
            <a:r>
              <a:rPr lang="es-ES" sz="2000" b="1" dirty="0">
                <a:latin typeface="Century Gothic" panose="020B0502020202020204" pitchFamily="34" charset="0"/>
              </a:rPr>
              <a:t>PARA LA ELABORACIÓN DE LAS EDLP 2023-2027.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4EA501C-AF78-626D-D648-5D0E4B946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487" y="5194566"/>
            <a:ext cx="1141937" cy="131349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B691AA6-9B35-EB3C-EE83-1BA7DB6B1557}"/>
              </a:ext>
            </a:extLst>
          </p:cNvPr>
          <p:cNvSpPr txBox="1"/>
          <p:nvPr/>
        </p:nvSpPr>
        <p:spPr>
          <a:xfrm>
            <a:off x="1072680" y="3423280"/>
            <a:ext cx="69127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latin typeface="Century Gothic" panose="020B0502020202020204" pitchFamily="34" charset="0"/>
              </a:rPr>
              <a:t>Concesión directa</a:t>
            </a:r>
            <a:r>
              <a:rPr lang="es-ES" sz="1800" dirty="0">
                <a:latin typeface="Century Gothic" panose="020B0502020202020204" pitchFamily="34" charset="0"/>
              </a:rPr>
              <a:t>, una vez el Grupo esté  preseleccionado como organización que gestionará </a:t>
            </a:r>
            <a:r>
              <a:rPr lang="es-ES" dirty="0">
                <a:latin typeface="Century Gothic" panose="020B0502020202020204" pitchFamily="34" charset="0"/>
              </a:rPr>
              <a:t>un </a:t>
            </a:r>
            <a:r>
              <a:rPr lang="es-ES" sz="1800" dirty="0">
                <a:latin typeface="Century Gothic" panose="020B0502020202020204" pitchFamily="34" charset="0"/>
              </a:rPr>
              <a:t>Programa Comarcal de Desarrollo en el periodo 2023-2027.</a:t>
            </a:r>
          </a:p>
          <a:p>
            <a:endParaRPr lang="es-ES" dirty="0">
              <a:latin typeface="Century Gothic" panose="020B0502020202020204" pitchFamily="34" charset="0"/>
            </a:endParaRPr>
          </a:p>
          <a:p>
            <a:endParaRPr lang="es-ES" sz="1800" dirty="0">
              <a:latin typeface="Century Gothic" panose="020B0502020202020204" pitchFamily="34" charset="0"/>
            </a:endParaRPr>
          </a:p>
          <a:p>
            <a:r>
              <a:rPr lang="es-ES" sz="1800" dirty="0">
                <a:latin typeface="Century Gothic" panose="020B0502020202020204" pitchFamily="34" charset="0"/>
              </a:rPr>
              <a:t>Importe unitario para todos los Grupos : </a:t>
            </a:r>
            <a:r>
              <a:rPr lang="es-ES" sz="1800" b="1" dirty="0">
                <a:latin typeface="Century Gothic" panose="020B0502020202020204" pitchFamily="34" charset="0"/>
              </a:rPr>
              <a:t>125.000 euros</a:t>
            </a:r>
          </a:p>
        </p:txBody>
      </p:sp>
    </p:spTree>
    <p:extLst>
      <p:ext uri="{BB962C8B-B14F-4D97-AF65-F5344CB8AC3E}">
        <p14:creationId xmlns:p14="http://schemas.microsoft.com/office/powerpoint/2010/main" val="1469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Rectángulo">
            <a:extLst>
              <a:ext uri="{FF2B5EF4-FFF2-40B4-BE49-F238E27FC236}">
                <a16:creationId xmlns:a16="http://schemas.microsoft.com/office/drawing/2014/main" id="{571D9AFD-4B1B-B562-6A91-FA3BCEFB7BD8}"/>
              </a:ext>
            </a:extLst>
          </p:cNvPr>
          <p:cNvSpPr/>
          <p:nvPr/>
        </p:nvSpPr>
        <p:spPr>
          <a:xfrm>
            <a:off x="3923928" y="116632"/>
            <a:ext cx="496855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5400" spc="60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6</a:t>
            </a:r>
            <a:r>
              <a:rPr lang="es-ES" sz="2400" spc="6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LEADER. Fondos de Transición2021-2022</a:t>
            </a:r>
            <a:endParaRPr lang="es-ES" sz="1400" spc="6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4 Rectángulo">
            <a:extLst>
              <a:ext uri="{FF2B5EF4-FFF2-40B4-BE49-F238E27FC236}">
                <a16:creationId xmlns:a16="http://schemas.microsoft.com/office/drawing/2014/main" id="{58FAC253-5F38-E08B-F861-072758105C92}"/>
              </a:ext>
            </a:extLst>
          </p:cNvPr>
          <p:cNvSpPr/>
          <p:nvPr/>
        </p:nvSpPr>
        <p:spPr>
          <a:xfrm>
            <a:off x="539552" y="1556792"/>
            <a:ext cx="8199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Medida 19.- DESARROLLO LOCAL </a:t>
            </a: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PARTICIPATIVO-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PROGRAMA LEADER:</a:t>
            </a:r>
          </a:p>
        </p:txBody>
      </p:sp>
      <p:sp>
        <p:nvSpPr>
          <p:cNvPr id="10" name="3 Rectángulo">
            <a:extLst>
              <a:ext uri="{FF2B5EF4-FFF2-40B4-BE49-F238E27FC236}">
                <a16:creationId xmlns:a16="http://schemas.microsoft.com/office/drawing/2014/main" id="{64485B87-95EB-A6B7-27CC-F5F0A1B1D8E2}"/>
              </a:ext>
            </a:extLst>
          </p:cNvPr>
          <p:cNvSpPr/>
          <p:nvPr/>
        </p:nvSpPr>
        <p:spPr>
          <a:xfrm>
            <a:off x="611559" y="2204864"/>
            <a:ext cx="7995513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s-ES" sz="2000" b="1" u="sng" dirty="0">
                <a:latin typeface="Century Gothic" panose="020B0502020202020204" pitchFamily="34" charset="0"/>
              </a:rPr>
              <a:t>AYUDA PREPARATORIA </a:t>
            </a:r>
            <a:r>
              <a:rPr lang="es-ES" sz="2000" b="1" dirty="0">
                <a:latin typeface="Century Gothic" panose="020B0502020202020204" pitchFamily="34" charset="0"/>
              </a:rPr>
              <a:t>PARA LA ELABORACIÓN DE LAS EDLP 2023-2027.  Gastos Elegibles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B691AA6-9B35-EB3C-EE83-1BA7DB6B1557}"/>
              </a:ext>
            </a:extLst>
          </p:cNvPr>
          <p:cNvSpPr txBox="1"/>
          <p:nvPr/>
        </p:nvSpPr>
        <p:spPr>
          <a:xfrm>
            <a:off x="611559" y="3160712"/>
            <a:ext cx="812767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latin typeface="Century Gothic" panose="020B0502020202020204" pitchFamily="34" charset="0"/>
              </a:rPr>
              <a:t>a)	Acciones de formación </a:t>
            </a:r>
            <a:r>
              <a:rPr lang="es-ES" sz="1800" dirty="0">
                <a:latin typeface="Century Gothic" panose="020B0502020202020204" pitchFamily="34" charset="0"/>
              </a:rPr>
              <a:t>para las partes interesadas locales.</a:t>
            </a:r>
          </a:p>
          <a:p>
            <a:r>
              <a:rPr lang="es-ES" sz="1800" dirty="0">
                <a:latin typeface="Century Gothic" panose="020B0502020202020204" pitchFamily="34" charset="0"/>
              </a:rPr>
              <a:t>b)	</a:t>
            </a:r>
            <a:r>
              <a:rPr lang="es-ES" sz="1800" b="1" dirty="0">
                <a:latin typeface="Century Gothic" panose="020B0502020202020204" pitchFamily="34" charset="0"/>
              </a:rPr>
              <a:t>Estudios</a:t>
            </a:r>
            <a:r>
              <a:rPr lang="es-ES" sz="1800" dirty="0">
                <a:latin typeface="Century Gothic" panose="020B0502020202020204" pitchFamily="34" charset="0"/>
              </a:rPr>
              <a:t> relativos a la zona en cuestión.</a:t>
            </a:r>
          </a:p>
          <a:p>
            <a:r>
              <a:rPr lang="es-ES" sz="1800" dirty="0">
                <a:latin typeface="Century Gothic" panose="020B0502020202020204" pitchFamily="34" charset="0"/>
              </a:rPr>
              <a:t>c)	</a:t>
            </a:r>
            <a:r>
              <a:rPr lang="es-ES" sz="1800" b="1" dirty="0">
                <a:latin typeface="Century Gothic" panose="020B0502020202020204" pitchFamily="34" charset="0"/>
              </a:rPr>
              <a:t>Costes relacionados con la elaboración de la estrategia </a:t>
            </a:r>
            <a:r>
              <a:rPr lang="es-ES" sz="1800" dirty="0">
                <a:latin typeface="Century Gothic" panose="020B0502020202020204" pitchFamily="34" charset="0"/>
              </a:rPr>
              <a:t>de desarrollo local participativo, incluidos costes de asesoramiento y costes para acciones relacionadas con las consultas a partes interesadas e efectos de preparación de la estrategia.</a:t>
            </a:r>
          </a:p>
          <a:p>
            <a:r>
              <a:rPr lang="es-ES" sz="1800" dirty="0">
                <a:latin typeface="Century Gothic" panose="020B0502020202020204" pitchFamily="34" charset="0"/>
              </a:rPr>
              <a:t>d)	Costes administrativos </a:t>
            </a:r>
            <a:r>
              <a:rPr lang="es-ES" sz="1800" b="1" dirty="0">
                <a:latin typeface="Century Gothic" panose="020B0502020202020204" pitchFamily="34" charset="0"/>
              </a:rPr>
              <a:t>(costes de funcionamiento y de personal) </a:t>
            </a:r>
            <a:r>
              <a:rPr lang="es-ES" sz="1800" dirty="0">
                <a:latin typeface="Century Gothic" panose="020B0502020202020204" pitchFamily="34" charset="0"/>
              </a:rPr>
              <a:t>durante la fase de preparación.</a:t>
            </a:r>
          </a:p>
          <a:p>
            <a:endParaRPr lang="es-ES" sz="1800" b="1" dirty="0">
              <a:latin typeface="Century Gothic" panose="020B0502020202020204" pitchFamily="34" charset="0"/>
            </a:endParaRPr>
          </a:p>
          <a:p>
            <a:r>
              <a:rPr lang="es-ES" sz="1800" b="1" dirty="0">
                <a:latin typeface="Century Gothic" panose="020B0502020202020204" pitchFamily="34" charset="0"/>
              </a:rPr>
              <a:t>En todo caso, los gastos han de estar directamente relacionados con la preparación de las estrategias de Desarrollo Local Participativo.</a:t>
            </a:r>
          </a:p>
          <a:p>
            <a:endParaRPr lang="es-ES" sz="1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84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Rectángulo">
            <a:extLst>
              <a:ext uri="{FF2B5EF4-FFF2-40B4-BE49-F238E27FC236}">
                <a16:creationId xmlns:a16="http://schemas.microsoft.com/office/drawing/2014/main" id="{571D9AFD-4B1B-B562-6A91-FA3BCEFB7BD8}"/>
              </a:ext>
            </a:extLst>
          </p:cNvPr>
          <p:cNvSpPr/>
          <p:nvPr/>
        </p:nvSpPr>
        <p:spPr>
          <a:xfrm>
            <a:off x="3923928" y="116632"/>
            <a:ext cx="496855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5400" spc="60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6</a:t>
            </a:r>
            <a:r>
              <a:rPr lang="es-ES" sz="2400" spc="6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LEADER. Fondos de Transición2021-2022</a:t>
            </a:r>
            <a:endParaRPr lang="es-ES" sz="1400" spc="6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4 Rectángulo">
            <a:extLst>
              <a:ext uri="{FF2B5EF4-FFF2-40B4-BE49-F238E27FC236}">
                <a16:creationId xmlns:a16="http://schemas.microsoft.com/office/drawing/2014/main" id="{58FAC253-5F38-E08B-F861-072758105C92}"/>
              </a:ext>
            </a:extLst>
          </p:cNvPr>
          <p:cNvSpPr/>
          <p:nvPr/>
        </p:nvSpPr>
        <p:spPr>
          <a:xfrm>
            <a:off x="539552" y="1556792"/>
            <a:ext cx="8199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Medida 19.- DESARROLLO LOCAL </a:t>
            </a: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PARTICIPATIVO-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PROGRAMA LEADER:</a:t>
            </a:r>
          </a:p>
        </p:txBody>
      </p:sp>
      <p:sp>
        <p:nvSpPr>
          <p:cNvPr id="10" name="3 Rectángulo">
            <a:extLst>
              <a:ext uri="{FF2B5EF4-FFF2-40B4-BE49-F238E27FC236}">
                <a16:creationId xmlns:a16="http://schemas.microsoft.com/office/drawing/2014/main" id="{64485B87-95EB-A6B7-27CC-F5F0A1B1D8E2}"/>
              </a:ext>
            </a:extLst>
          </p:cNvPr>
          <p:cNvSpPr/>
          <p:nvPr/>
        </p:nvSpPr>
        <p:spPr>
          <a:xfrm>
            <a:off x="611559" y="2204864"/>
            <a:ext cx="7995513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s-ES" sz="2000" b="1" u="sng" dirty="0">
                <a:latin typeface="Century Gothic" panose="020B0502020202020204" pitchFamily="34" charset="0"/>
              </a:rPr>
              <a:t>AYUDA PREPARATORIA  : </a:t>
            </a:r>
            <a:r>
              <a:rPr lang="es-ES" sz="2000" b="1" dirty="0">
                <a:latin typeface="Century Gothic" panose="020B0502020202020204" pitchFamily="34" charset="0"/>
              </a:rPr>
              <a:t>Periodo de Elegibilidad del Gasto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B691AA6-9B35-EB3C-EE83-1BA7DB6B1557}"/>
              </a:ext>
            </a:extLst>
          </p:cNvPr>
          <p:cNvSpPr txBox="1"/>
          <p:nvPr/>
        </p:nvSpPr>
        <p:spPr>
          <a:xfrm>
            <a:off x="611559" y="3160712"/>
            <a:ext cx="81276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latin typeface="Century Gothic" panose="020B0502020202020204" pitchFamily="34" charset="0"/>
              </a:rPr>
              <a:t>El periodo de elegibilidad del gasto abarca </a:t>
            </a:r>
            <a:r>
              <a:rPr lang="es-ES" sz="1800" b="1" dirty="0">
                <a:latin typeface="Century Gothic" panose="020B0502020202020204" pitchFamily="34" charset="0"/>
              </a:rPr>
              <a:t>desde la notificación </a:t>
            </a:r>
            <a:r>
              <a:rPr lang="es-ES" sz="1800" dirty="0">
                <a:latin typeface="Century Gothic" panose="020B0502020202020204" pitchFamily="34" charset="0"/>
              </a:rPr>
              <a:t>de la Resolución de la persona titular de la Consejería con competencias en materia de desarrollo rural </a:t>
            </a:r>
            <a:r>
              <a:rPr lang="es-ES" sz="1800" b="1" dirty="0">
                <a:latin typeface="Century Gothic" panose="020B0502020202020204" pitchFamily="34" charset="0"/>
              </a:rPr>
              <a:t>de las organizaciones candidatas preseleccionadas, hasta la notificación </a:t>
            </a:r>
            <a:r>
              <a:rPr lang="es-ES" sz="1800" dirty="0">
                <a:latin typeface="Century Gothic" panose="020B0502020202020204" pitchFamily="34" charset="0"/>
              </a:rPr>
              <a:t>de la Resolución de la persona titular de la Consejería con competencias en materia de desarrollo rural de la </a:t>
            </a:r>
            <a:r>
              <a:rPr lang="es-ES" sz="1800" b="1" dirty="0">
                <a:latin typeface="Century Gothic" panose="020B0502020202020204" pitchFamily="34" charset="0"/>
              </a:rPr>
              <a:t>Selección de las Estrategias Desarrollo Local Participativo.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EB42317-E3AA-46D2-C306-B3F868696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941" y="4991664"/>
            <a:ext cx="1902117" cy="1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3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6712348" cy="570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300192" y="116632"/>
            <a:ext cx="259228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5400" spc="60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2</a:t>
            </a:r>
            <a:r>
              <a:rPr lang="es-ES" sz="1400" spc="6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es-ES" sz="2400" spc="6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Los actores: </a:t>
            </a:r>
            <a:r>
              <a:rPr lang="es-ES" sz="2400" b="1" spc="6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Los Grupos de Acción Local</a:t>
            </a:r>
            <a:endParaRPr lang="es-ES" sz="1400" b="1" spc="6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949280"/>
            <a:ext cx="470554" cy="50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6156176" y="5374269"/>
            <a:ext cx="2554176" cy="307777"/>
          </a:xfrm>
          <a:prstGeom prst="rect">
            <a:avLst/>
          </a:prstGeom>
          <a:noFill/>
          <a:ln w="635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24 Grupos de Acción Local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6156176" y="5795972"/>
            <a:ext cx="2554176" cy="307777"/>
          </a:xfrm>
          <a:prstGeom prst="rect">
            <a:avLst/>
          </a:prstGeom>
          <a:noFill/>
          <a:ln w="635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FEADER 2014-2020</a:t>
            </a:r>
          </a:p>
        </p:txBody>
      </p:sp>
    </p:spTree>
    <p:extLst>
      <p:ext uri="{BB962C8B-B14F-4D97-AF65-F5344CB8AC3E}">
        <p14:creationId xmlns:p14="http://schemas.microsoft.com/office/powerpoint/2010/main" val="146896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Leader_07_13_jpg">
            <a:extLst>
              <a:ext uri="{FF2B5EF4-FFF2-40B4-BE49-F238E27FC236}">
                <a16:creationId xmlns:a16="http://schemas.microsoft.com/office/drawing/2014/main" id="{97AA8DF4-C4AD-D845-4756-ECE1F940D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20120"/>
            <a:ext cx="1311604" cy="1161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27F193E-078B-709C-B934-AA00E5E1AABD}"/>
              </a:ext>
            </a:extLst>
          </p:cNvPr>
          <p:cNvSpPr txBox="1"/>
          <p:nvPr/>
        </p:nvSpPr>
        <p:spPr>
          <a:xfrm>
            <a:off x="611560" y="119675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EL TRABAJO EN 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RED…</a:t>
            </a:r>
            <a:r>
              <a:rPr lang="es-ES" sz="18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03F41C-F9A7-0334-E738-E5E51D0BDD1C}"/>
              </a:ext>
            </a:extLst>
          </p:cNvPr>
          <p:cNvSpPr txBox="1"/>
          <p:nvPr/>
        </p:nvSpPr>
        <p:spPr>
          <a:xfrm>
            <a:off x="576184" y="1946686"/>
            <a:ext cx="7821408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ESTABLECIENDO UN </a:t>
            </a:r>
            <a:r>
              <a:rPr lang="es-ES" b="1" dirty="0"/>
              <a:t>SISTEMA CENTRALIZADO Y DE DIFUSIÓN PARA TODOS LOS GALS, DE CONSULTAS AL SDDR </a:t>
            </a:r>
            <a:r>
              <a:rPr lang="es-ES" dirty="0"/>
              <a:t>SOBRE LEADER SOBRE PROYECTOS, GASTOS…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6DFA5A1-652E-54EE-F431-35C9AEBF61B7}"/>
              </a:ext>
            </a:extLst>
          </p:cNvPr>
          <p:cNvSpPr txBox="1"/>
          <p:nvPr/>
        </p:nvSpPr>
        <p:spPr>
          <a:xfrm>
            <a:off x="663833" y="3081497"/>
            <a:ext cx="5256584" cy="4616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/>
              <a:t> + de 600 CONSULTAS </a:t>
            </a:r>
            <a:r>
              <a:rPr lang="es-ES" dirty="0"/>
              <a:t>FORMULADAS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352B41A-624D-2D50-4EBB-6684ABCA6749}"/>
              </a:ext>
            </a:extLst>
          </p:cNvPr>
          <p:cNvSpPr txBox="1"/>
          <p:nvPr/>
        </p:nvSpPr>
        <p:spPr>
          <a:xfrm>
            <a:off x="5364088" y="439139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         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A217652-3E1B-6C7A-661F-EE658737896E}"/>
              </a:ext>
            </a:extLst>
          </p:cNvPr>
          <p:cNvSpPr txBox="1"/>
          <p:nvPr/>
        </p:nvSpPr>
        <p:spPr>
          <a:xfrm>
            <a:off x="673584" y="3906330"/>
            <a:ext cx="339435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TODOS LOS GRUPOS ACCEDEN A LAS CONSULTAS Y RESPUESTAS 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674023B-1320-314C-B612-6CE523FB7BA8}"/>
              </a:ext>
            </a:extLst>
          </p:cNvPr>
          <p:cNvSpPr txBox="1"/>
          <p:nvPr/>
        </p:nvSpPr>
        <p:spPr>
          <a:xfrm>
            <a:off x="4716016" y="4264984"/>
            <a:ext cx="3681576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/>
              <a:t>ENTORNO DE TRABAJO EN REDEX </a:t>
            </a:r>
            <a:r>
              <a:rPr lang="es-ES" dirty="0"/>
              <a:t>EN DONDE EXISTE UN REPOSITORIO DE TODAS LAS CONSULTAS FORMULADAS CON BUSCADORES DE TEMÁTICAS O ASUNTOS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BFFB0D9-D1D5-6CA6-E710-13CA77B46FCF}"/>
              </a:ext>
            </a:extLst>
          </p:cNvPr>
          <p:cNvSpPr txBox="1"/>
          <p:nvPr/>
        </p:nvSpPr>
        <p:spPr>
          <a:xfrm>
            <a:off x="746407" y="5092500"/>
            <a:ext cx="3321535" cy="1200329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+ INFORMAL : GRUPO DE WHATSAPP, de dudas, consultas, intercambio de información y de experiencias </a:t>
            </a: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B1929369-9338-C3C9-E17F-91CFB2089A97}"/>
              </a:ext>
            </a:extLst>
          </p:cNvPr>
          <p:cNvCxnSpPr/>
          <p:nvPr/>
        </p:nvCxnSpPr>
        <p:spPr>
          <a:xfrm>
            <a:off x="4283969" y="4142355"/>
            <a:ext cx="288031" cy="122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599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Rectángulo">
            <a:extLst>
              <a:ext uri="{FF2B5EF4-FFF2-40B4-BE49-F238E27FC236}">
                <a16:creationId xmlns:a16="http://schemas.microsoft.com/office/drawing/2014/main" id="{571D9AFD-4B1B-B562-6A91-FA3BCEFB7BD8}"/>
              </a:ext>
            </a:extLst>
          </p:cNvPr>
          <p:cNvSpPr/>
          <p:nvPr/>
        </p:nvSpPr>
        <p:spPr>
          <a:xfrm>
            <a:off x="3923928" y="116632"/>
            <a:ext cx="4968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5400" spc="60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7</a:t>
            </a:r>
            <a:r>
              <a:rPr lang="es-ES" sz="2400" spc="6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LEADER. 2023-207</a:t>
            </a:r>
            <a:endParaRPr lang="es-ES" sz="1400" spc="6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4 Rectángulo">
            <a:extLst>
              <a:ext uri="{FF2B5EF4-FFF2-40B4-BE49-F238E27FC236}">
                <a16:creationId xmlns:a16="http://schemas.microsoft.com/office/drawing/2014/main" id="{58FAC253-5F38-E08B-F861-072758105C92}"/>
              </a:ext>
            </a:extLst>
          </p:cNvPr>
          <p:cNvSpPr/>
          <p:nvPr/>
        </p:nvSpPr>
        <p:spPr>
          <a:xfrm>
            <a:off x="539552" y="1556792"/>
            <a:ext cx="74622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DESARROLLO LOCAL </a:t>
            </a: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PARTICIPATIVO-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PROGRAMA LEADER 23-27:</a:t>
            </a:r>
          </a:p>
        </p:txBody>
      </p:sp>
      <p:sp>
        <p:nvSpPr>
          <p:cNvPr id="10" name="3 Rectángulo">
            <a:extLst>
              <a:ext uri="{FF2B5EF4-FFF2-40B4-BE49-F238E27FC236}">
                <a16:creationId xmlns:a16="http://schemas.microsoft.com/office/drawing/2014/main" id="{64485B87-95EB-A6B7-27CC-F5F0A1B1D8E2}"/>
              </a:ext>
            </a:extLst>
          </p:cNvPr>
          <p:cNvSpPr/>
          <p:nvPr/>
        </p:nvSpPr>
        <p:spPr>
          <a:xfrm>
            <a:off x="611559" y="2204864"/>
            <a:ext cx="7995513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s-ES" sz="2000" b="1" u="sng" dirty="0">
                <a:latin typeface="Century Gothic" panose="020B0502020202020204" pitchFamily="34" charset="0"/>
              </a:rPr>
              <a:t>1.- PRESELECCIÓN DE LOS GALS </a:t>
            </a:r>
            <a:endParaRPr lang="es-ES" sz="2000" b="1" dirty="0">
              <a:latin typeface="Century Gothic" panose="020B0502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EB42317-E3AA-46D2-C306-B3F868696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941" y="4991664"/>
            <a:ext cx="1902117" cy="1749704"/>
          </a:xfrm>
          <a:prstGeom prst="rect">
            <a:avLst/>
          </a:prstGeom>
        </p:spPr>
      </p:pic>
      <p:sp>
        <p:nvSpPr>
          <p:cNvPr id="7" name="3 Rectángulo">
            <a:extLst>
              <a:ext uri="{FF2B5EF4-FFF2-40B4-BE49-F238E27FC236}">
                <a16:creationId xmlns:a16="http://schemas.microsoft.com/office/drawing/2014/main" id="{9D09C1BA-18AE-C57C-53AB-E8C02370D815}"/>
              </a:ext>
            </a:extLst>
          </p:cNvPr>
          <p:cNvSpPr/>
          <p:nvPr/>
        </p:nvSpPr>
        <p:spPr>
          <a:xfrm>
            <a:off x="574242" y="2987710"/>
            <a:ext cx="7995513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s-ES" sz="2000" b="1" u="sng" dirty="0">
                <a:latin typeface="Century Gothic" panose="020B0502020202020204" pitchFamily="34" charset="0"/>
              </a:rPr>
              <a:t>2- PUBLICACIÓN DE LA ORDEN DE AYUDA PREPARATORIA </a:t>
            </a:r>
            <a:endParaRPr lang="es-ES" sz="2000" b="1" dirty="0">
              <a:latin typeface="Century Gothic" panose="020B0502020202020204" pitchFamily="34" charset="0"/>
            </a:endParaRPr>
          </a:p>
        </p:txBody>
      </p:sp>
      <p:sp>
        <p:nvSpPr>
          <p:cNvPr id="11" name="3 Rectángulo">
            <a:extLst>
              <a:ext uri="{FF2B5EF4-FFF2-40B4-BE49-F238E27FC236}">
                <a16:creationId xmlns:a16="http://schemas.microsoft.com/office/drawing/2014/main" id="{52A9A53C-0A05-493A-C978-B9CB7F1A5AEF}"/>
              </a:ext>
            </a:extLst>
          </p:cNvPr>
          <p:cNvSpPr/>
          <p:nvPr/>
        </p:nvSpPr>
        <p:spPr>
          <a:xfrm>
            <a:off x="539552" y="3761077"/>
            <a:ext cx="7995513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s-ES" sz="2000" b="1" u="sng" dirty="0">
                <a:latin typeface="Century Gothic" panose="020B0502020202020204" pitchFamily="34" charset="0"/>
              </a:rPr>
              <a:t>3.- SELECCIÓN DE EDLP 2023-2027 </a:t>
            </a:r>
            <a:endParaRPr lang="es-ES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06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369F752-87A1-BB5E-FD99-E8B2E5C94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564904"/>
            <a:ext cx="6822504" cy="3835785"/>
          </a:xfrm>
          <a:prstGeom prst="rect">
            <a:avLst/>
          </a:prstGeom>
        </p:spPr>
      </p:pic>
      <p:sp>
        <p:nvSpPr>
          <p:cNvPr id="6" name="3 Rectángulo">
            <a:extLst>
              <a:ext uri="{FF2B5EF4-FFF2-40B4-BE49-F238E27FC236}">
                <a16:creationId xmlns:a16="http://schemas.microsoft.com/office/drawing/2014/main" id="{B1206B5A-74D6-AD87-76D1-204CA9D87EB9}"/>
              </a:ext>
            </a:extLst>
          </p:cNvPr>
          <p:cNvSpPr/>
          <p:nvPr/>
        </p:nvSpPr>
        <p:spPr>
          <a:xfrm>
            <a:off x="488976" y="1828855"/>
            <a:ext cx="7995513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s-ES" sz="2000" b="1" u="sng" dirty="0">
                <a:latin typeface="Century Gothic" panose="020B0502020202020204" pitchFamily="34" charset="0"/>
              </a:rPr>
              <a:t>1.- PRESELECCIÓN DE LOS GALS </a:t>
            </a:r>
            <a:endParaRPr lang="es-ES" sz="2000" b="1" dirty="0">
              <a:latin typeface="Century Gothic" panose="020B0502020202020204" pitchFamily="34" charset="0"/>
            </a:endParaRPr>
          </a:p>
        </p:txBody>
      </p:sp>
      <p:sp>
        <p:nvSpPr>
          <p:cNvPr id="7" name="2 Rectángulo">
            <a:extLst>
              <a:ext uri="{FF2B5EF4-FFF2-40B4-BE49-F238E27FC236}">
                <a16:creationId xmlns:a16="http://schemas.microsoft.com/office/drawing/2014/main" id="{3D93D914-FEAF-CC7D-2795-B78C3FFE6ABC}"/>
              </a:ext>
            </a:extLst>
          </p:cNvPr>
          <p:cNvSpPr/>
          <p:nvPr/>
        </p:nvSpPr>
        <p:spPr>
          <a:xfrm>
            <a:off x="3923928" y="116632"/>
            <a:ext cx="4968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5400" spc="60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7</a:t>
            </a:r>
            <a:r>
              <a:rPr lang="es-ES" sz="2400" spc="6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LEADER. 2023-207</a:t>
            </a:r>
            <a:endParaRPr lang="es-ES" sz="1400" spc="6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4 Rectángulo">
            <a:extLst>
              <a:ext uri="{FF2B5EF4-FFF2-40B4-BE49-F238E27FC236}">
                <a16:creationId xmlns:a16="http://schemas.microsoft.com/office/drawing/2014/main" id="{973775D0-9179-DD96-A6CE-491F46B5CB39}"/>
              </a:ext>
            </a:extLst>
          </p:cNvPr>
          <p:cNvSpPr/>
          <p:nvPr/>
        </p:nvSpPr>
        <p:spPr>
          <a:xfrm>
            <a:off x="464920" y="1196752"/>
            <a:ext cx="7536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DESARROLLO LOCAL </a:t>
            </a: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PARTICIPATIVO-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PROGRAMA LEADER 23-27:</a:t>
            </a:r>
          </a:p>
        </p:txBody>
      </p:sp>
    </p:spTree>
    <p:extLst>
      <p:ext uri="{BB962C8B-B14F-4D97-AF65-F5344CB8AC3E}">
        <p14:creationId xmlns:p14="http://schemas.microsoft.com/office/powerpoint/2010/main" val="14557534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Rectángulo">
            <a:extLst>
              <a:ext uri="{FF2B5EF4-FFF2-40B4-BE49-F238E27FC236}">
                <a16:creationId xmlns:a16="http://schemas.microsoft.com/office/drawing/2014/main" id="{571D9AFD-4B1B-B562-6A91-FA3BCEFB7BD8}"/>
              </a:ext>
            </a:extLst>
          </p:cNvPr>
          <p:cNvSpPr/>
          <p:nvPr/>
        </p:nvSpPr>
        <p:spPr>
          <a:xfrm>
            <a:off x="3923928" y="116632"/>
            <a:ext cx="4968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5400" spc="60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7</a:t>
            </a:r>
            <a:r>
              <a:rPr lang="es-ES" sz="2400" spc="6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LEADER. 2023-207</a:t>
            </a:r>
            <a:endParaRPr lang="es-ES" sz="1400" spc="6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4 Rectángulo">
            <a:extLst>
              <a:ext uri="{FF2B5EF4-FFF2-40B4-BE49-F238E27FC236}">
                <a16:creationId xmlns:a16="http://schemas.microsoft.com/office/drawing/2014/main" id="{58FAC253-5F38-E08B-F861-072758105C92}"/>
              </a:ext>
            </a:extLst>
          </p:cNvPr>
          <p:cNvSpPr/>
          <p:nvPr/>
        </p:nvSpPr>
        <p:spPr>
          <a:xfrm>
            <a:off x="539552" y="1556792"/>
            <a:ext cx="74622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DESARROLLO LOCAL </a:t>
            </a: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PARTICIPATIVO-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PROGRAMA LEADER 23-27: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EB42317-E3AA-46D2-C306-B3F868696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867" y="5466405"/>
            <a:ext cx="1569070" cy="1443343"/>
          </a:xfrm>
          <a:prstGeom prst="rect">
            <a:avLst/>
          </a:prstGeom>
        </p:spPr>
      </p:pic>
      <p:sp>
        <p:nvSpPr>
          <p:cNvPr id="7" name="3 Rectángulo">
            <a:extLst>
              <a:ext uri="{FF2B5EF4-FFF2-40B4-BE49-F238E27FC236}">
                <a16:creationId xmlns:a16="http://schemas.microsoft.com/office/drawing/2014/main" id="{9D09C1BA-18AE-C57C-53AB-E8C02370D815}"/>
              </a:ext>
            </a:extLst>
          </p:cNvPr>
          <p:cNvSpPr/>
          <p:nvPr/>
        </p:nvSpPr>
        <p:spPr>
          <a:xfrm>
            <a:off x="574242" y="2157233"/>
            <a:ext cx="7995513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s-ES" sz="2000" b="1" u="sng" dirty="0">
                <a:latin typeface="Century Gothic" panose="020B0502020202020204" pitchFamily="34" charset="0"/>
              </a:rPr>
              <a:t>2- ORDEN DE AYUDA PREPARATORIA </a:t>
            </a:r>
            <a:endParaRPr lang="es-ES" sz="2000" b="1" dirty="0">
              <a:latin typeface="Century Gothic" panose="020B0502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32FE5C5-5D3B-3245-E27F-C64813869252}"/>
              </a:ext>
            </a:extLst>
          </p:cNvPr>
          <p:cNvSpPr txBox="1"/>
          <p:nvPr/>
        </p:nvSpPr>
        <p:spPr>
          <a:xfrm>
            <a:off x="539552" y="3074173"/>
            <a:ext cx="82809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latin typeface="Century Gothic" panose="020B0502020202020204" pitchFamily="34" charset="0"/>
              </a:rPr>
              <a:t>El </a:t>
            </a:r>
            <a:r>
              <a:rPr lang="es-ES" sz="1800" b="1" dirty="0">
                <a:latin typeface="Century Gothic" panose="020B0502020202020204" pitchFamily="34" charset="0"/>
              </a:rPr>
              <a:t>PROYECTO DE ORDEN se encuentra en proceso de Información Publica y tramitación. </a:t>
            </a:r>
            <a:r>
              <a:rPr lang="es-ES" sz="1800" dirty="0">
                <a:latin typeface="Century Gothic" panose="020B0502020202020204" pitchFamily="34" charset="0"/>
              </a:rPr>
              <a:t>Los Grupos a través de Redex han </a:t>
            </a:r>
            <a:r>
              <a:rPr lang="es-ES" dirty="0">
                <a:latin typeface="Century Gothic" panose="020B0502020202020204" pitchFamily="34" charset="0"/>
              </a:rPr>
              <a:t>tenido la oportunidad de poder realizar aportaciones y/ alegaciones en un diálogo informal previo y en el proceso público de consultas y alegaciones.</a:t>
            </a:r>
            <a:endParaRPr lang="es-ES" sz="1800" b="1" dirty="0">
              <a:latin typeface="Century Gothic" panose="020B0502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EF393C3-AA5F-7223-84A2-A6090CB7A278}"/>
              </a:ext>
            </a:extLst>
          </p:cNvPr>
          <p:cNvSpPr txBox="1"/>
          <p:nvPr/>
        </p:nvSpPr>
        <p:spPr>
          <a:xfrm>
            <a:off x="572011" y="4591554"/>
            <a:ext cx="77444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latin typeface="Century Gothic" panose="020B0502020202020204" pitchFamily="34" charset="0"/>
              </a:rPr>
              <a:t>Se prevé su publicación en el mes de Junio de 2022</a:t>
            </a:r>
            <a:r>
              <a:rPr lang="es-ES" dirty="0">
                <a:latin typeface="Century Gothic" panose="020B0502020202020204" pitchFamily="34" charset="0"/>
              </a:rPr>
              <a:t>.</a:t>
            </a:r>
            <a:endParaRPr lang="es-ES" sz="1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36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Rectángulo">
            <a:extLst>
              <a:ext uri="{FF2B5EF4-FFF2-40B4-BE49-F238E27FC236}">
                <a16:creationId xmlns:a16="http://schemas.microsoft.com/office/drawing/2014/main" id="{571D9AFD-4B1B-B562-6A91-FA3BCEFB7BD8}"/>
              </a:ext>
            </a:extLst>
          </p:cNvPr>
          <p:cNvSpPr/>
          <p:nvPr/>
        </p:nvSpPr>
        <p:spPr>
          <a:xfrm>
            <a:off x="3923928" y="116632"/>
            <a:ext cx="4968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5400" spc="60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7</a:t>
            </a:r>
            <a:r>
              <a:rPr lang="es-ES" sz="2400" spc="6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LEADER. 2023-207</a:t>
            </a:r>
            <a:endParaRPr lang="es-ES" sz="1400" spc="6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4 Rectángulo">
            <a:extLst>
              <a:ext uri="{FF2B5EF4-FFF2-40B4-BE49-F238E27FC236}">
                <a16:creationId xmlns:a16="http://schemas.microsoft.com/office/drawing/2014/main" id="{58FAC253-5F38-E08B-F861-072758105C92}"/>
              </a:ext>
            </a:extLst>
          </p:cNvPr>
          <p:cNvSpPr/>
          <p:nvPr/>
        </p:nvSpPr>
        <p:spPr>
          <a:xfrm>
            <a:off x="539552" y="1556792"/>
            <a:ext cx="74622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DESARROLLO LOCAL </a:t>
            </a: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PARTICIPATIVO-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PROGRAMA LEADER 23-27: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EB42317-E3AA-46D2-C306-B3F868696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711" y="5114774"/>
            <a:ext cx="1569070" cy="1443343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32FE5C5-5D3B-3245-E27F-C64813869252}"/>
              </a:ext>
            </a:extLst>
          </p:cNvPr>
          <p:cNvSpPr txBox="1"/>
          <p:nvPr/>
        </p:nvSpPr>
        <p:spPr>
          <a:xfrm>
            <a:off x="539552" y="3074173"/>
            <a:ext cx="82809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800" dirty="0">
                <a:latin typeface="Century Gothic" panose="020B0502020202020204" pitchFamily="34" charset="0"/>
              </a:rPr>
              <a:t>Se está trabajando </a:t>
            </a:r>
            <a:r>
              <a:rPr lang="es-ES" dirty="0">
                <a:latin typeface="Century Gothic" panose="020B0502020202020204" pitchFamily="34" charset="0"/>
              </a:rPr>
              <a:t>en un borrador que se trasladará a Redex en breve  para recoger aportaciones y alegaciones. </a:t>
            </a:r>
            <a:endParaRPr lang="es-ES" sz="1800" b="1" dirty="0">
              <a:latin typeface="Century Gothic" panose="020B0502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EF393C3-AA5F-7223-84A2-A6090CB7A278}"/>
              </a:ext>
            </a:extLst>
          </p:cNvPr>
          <p:cNvSpPr txBox="1"/>
          <p:nvPr/>
        </p:nvSpPr>
        <p:spPr>
          <a:xfrm>
            <a:off x="574242" y="4221810"/>
            <a:ext cx="82115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latin typeface="Century Gothic" panose="020B0502020202020204" pitchFamily="34" charset="0"/>
              </a:rPr>
              <a:t>Se prevé su publicación en el mes de </a:t>
            </a:r>
            <a:r>
              <a:rPr lang="es-ES" sz="1800" b="1" dirty="0">
                <a:latin typeface="Century Gothic" panose="020B0502020202020204" pitchFamily="34" charset="0"/>
              </a:rPr>
              <a:t>Junio/Julio de 2022</a:t>
            </a:r>
            <a:r>
              <a:rPr lang="es-ES" b="1" dirty="0">
                <a:latin typeface="Century Gothic" panose="020B0502020202020204" pitchFamily="34" charset="0"/>
              </a:rPr>
              <a:t>.</a:t>
            </a:r>
            <a:endParaRPr lang="es-ES" sz="1800" b="1" dirty="0">
              <a:latin typeface="Century Gothic" panose="020B0502020202020204" pitchFamily="34" charset="0"/>
            </a:endParaRPr>
          </a:p>
        </p:txBody>
      </p:sp>
      <p:sp>
        <p:nvSpPr>
          <p:cNvPr id="10" name="3 Rectángulo">
            <a:extLst>
              <a:ext uri="{FF2B5EF4-FFF2-40B4-BE49-F238E27FC236}">
                <a16:creationId xmlns:a16="http://schemas.microsoft.com/office/drawing/2014/main" id="{53409ED6-A2CF-C503-5063-110697C179EB}"/>
              </a:ext>
            </a:extLst>
          </p:cNvPr>
          <p:cNvSpPr/>
          <p:nvPr/>
        </p:nvSpPr>
        <p:spPr>
          <a:xfrm>
            <a:off x="574243" y="2352798"/>
            <a:ext cx="7995513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s-ES" sz="2000" b="1" u="sng" dirty="0">
                <a:latin typeface="Century Gothic" panose="020B0502020202020204" pitchFamily="34" charset="0"/>
              </a:rPr>
              <a:t>3.- SELECCIÓN DE EDLP 2023-2027 </a:t>
            </a:r>
            <a:endParaRPr lang="es-ES" sz="2000" b="1" dirty="0">
              <a:latin typeface="Century Gothic" panose="020B0502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CECC497-2761-AB5E-CFA5-E2BF1E934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5114774"/>
            <a:ext cx="1141937" cy="131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3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Rectángulo">
            <a:extLst>
              <a:ext uri="{FF2B5EF4-FFF2-40B4-BE49-F238E27FC236}">
                <a16:creationId xmlns:a16="http://schemas.microsoft.com/office/drawing/2014/main" id="{571D9AFD-4B1B-B562-6A91-FA3BCEFB7BD8}"/>
              </a:ext>
            </a:extLst>
          </p:cNvPr>
          <p:cNvSpPr/>
          <p:nvPr/>
        </p:nvSpPr>
        <p:spPr>
          <a:xfrm>
            <a:off x="3923928" y="116632"/>
            <a:ext cx="4968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5400" spc="60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7</a:t>
            </a:r>
            <a:r>
              <a:rPr lang="es-ES" sz="2400" spc="6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LEADER. 2023-207</a:t>
            </a:r>
            <a:endParaRPr lang="es-ES" sz="1400" spc="6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4 Rectángulo">
            <a:extLst>
              <a:ext uri="{FF2B5EF4-FFF2-40B4-BE49-F238E27FC236}">
                <a16:creationId xmlns:a16="http://schemas.microsoft.com/office/drawing/2014/main" id="{58FAC253-5F38-E08B-F861-072758105C92}"/>
              </a:ext>
            </a:extLst>
          </p:cNvPr>
          <p:cNvSpPr/>
          <p:nvPr/>
        </p:nvSpPr>
        <p:spPr>
          <a:xfrm>
            <a:off x="574242" y="1361227"/>
            <a:ext cx="74276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DESARROLLO LOCAL </a:t>
            </a: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PARTICIPATIVO-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PROGRAMA LEADER 23-27: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32FE5C5-5D3B-3245-E27F-C64813869252}"/>
              </a:ext>
            </a:extLst>
          </p:cNvPr>
          <p:cNvSpPr txBox="1"/>
          <p:nvPr/>
        </p:nvSpPr>
        <p:spPr>
          <a:xfrm>
            <a:off x="539550" y="2849422"/>
            <a:ext cx="828092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800" b="1" dirty="0">
                <a:latin typeface="Century Gothic" panose="020B0502020202020204" pitchFamily="34" charset="0"/>
              </a:rPr>
              <a:t>       Selección de las EDLP 23-27 en MAYO DE 2023</a:t>
            </a:r>
          </a:p>
          <a:p>
            <a:pPr algn="just"/>
            <a:endParaRPr lang="es-ES" sz="1800" b="1" dirty="0">
              <a:latin typeface="Century Gothic" panose="020B0502020202020204" pitchFamily="34" charset="0"/>
            </a:endParaRPr>
          </a:p>
          <a:p>
            <a:pPr algn="just"/>
            <a:r>
              <a:rPr lang="es-ES" sz="1800" b="1" dirty="0">
                <a:latin typeface="Century Gothic" panose="020B0502020202020204" pitchFamily="34" charset="0"/>
              </a:rPr>
              <a:t>        Mantenerse el Programa en la misma línea que el actual en cuanto a su gestión</a:t>
            </a:r>
          </a:p>
          <a:p>
            <a:pPr algn="just"/>
            <a:endParaRPr lang="es-ES" b="1" dirty="0">
              <a:latin typeface="Century Gothic" panose="020B0502020202020204" pitchFamily="34" charset="0"/>
            </a:endParaRPr>
          </a:p>
          <a:p>
            <a:pPr algn="just"/>
            <a:r>
              <a:rPr lang="es-ES" sz="1800" b="1" dirty="0">
                <a:latin typeface="Century Gothic" panose="020B0502020202020204" pitchFamily="34" charset="0"/>
              </a:rPr>
              <a:t>        Similar dotación presupuestaria ( Fondos 23-27 + Fondos de Transición 2021-2022)</a:t>
            </a:r>
          </a:p>
          <a:p>
            <a:pPr algn="just"/>
            <a:endParaRPr lang="es-ES" b="1" dirty="0">
              <a:latin typeface="Century Gothic" panose="020B0502020202020204" pitchFamily="34" charset="0"/>
            </a:endParaRPr>
          </a:p>
          <a:p>
            <a:pPr algn="just"/>
            <a:r>
              <a:rPr lang="es-ES" sz="1800" b="1" dirty="0">
                <a:latin typeface="Century Gothic" panose="020B0502020202020204" pitchFamily="34" charset="0"/>
              </a:rPr>
              <a:t>         Incorporar el sistema de anticipo en operaciones financiadas por Leader ( incluido Gastos de Funcionamiento y Animación)</a:t>
            </a:r>
          </a:p>
          <a:p>
            <a:pPr algn="just"/>
            <a:endParaRPr lang="es-ES" sz="1800" b="1" dirty="0">
              <a:latin typeface="Century Gothic" panose="020B0502020202020204" pitchFamily="34" charset="0"/>
            </a:endParaRPr>
          </a:p>
          <a:p>
            <a:pPr algn="just"/>
            <a:r>
              <a:rPr lang="es-ES" b="1" dirty="0">
                <a:latin typeface="Century Gothic" panose="020B0502020202020204" pitchFamily="34" charset="0"/>
              </a:rPr>
              <a:t>        </a:t>
            </a:r>
            <a:r>
              <a:rPr lang="es-ES" sz="1800" b="1" dirty="0">
                <a:latin typeface="Century Gothic" panose="020B0502020202020204" pitchFamily="34" charset="0"/>
              </a:rPr>
              <a:t>Incorporar Costes Simplificados inicialmente    </a:t>
            </a:r>
          </a:p>
        </p:txBody>
      </p:sp>
      <p:sp>
        <p:nvSpPr>
          <p:cNvPr id="10" name="3 Rectángulo">
            <a:extLst>
              <a:ext uri="{FF2B5EF4-FFF2-40B4-BE49-F238E27FC236}">
                <a16:creationId xmlns:a16="http://schemas.microsoft.com/office/drawing/2014/main" id="{53409ED6-A2CF-C503-5063-110697C179EB}"/>
              </a:ext>
            </a:extLst>
          </p:cNvPr>
          <p:cNvSpPr/>
          <p:nvPr/>
        </p:nvSpPr>
        <p:spPr>
          <a:xfrm>
            <a:off x="574242" y="2012240"/>
            <a:ext cx="7995513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s-ES" sz="2000" b="1" u="sng" dirty="0">
                <a:latin typeface="Century Gothic" panose="020B0502020202020204" pitchFamily="34" charset="0"/>
              </a:rPr>
              <a:t>PREVISIÓNES LEADER 2023-2027 </a:t>
            </a:r>
            <a:endParaRPr lang="es-ES" sz="2000" b="1" dirty="0">
              <a:latin typeface="Century Gothic" panose="020B0502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885F91D-6825-1BFA-C058-F4E8D9554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62" y="2598650"/>
            <a:ext cx="721008" cy="66489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728426B-15B0-A43F-449E-B2646EA2D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99" y="3212087"/>
            <a:ext cx="721008" cy="66489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C282D63-D02A-82C0-27D2-F8454D2AE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02" y="4034170"/>
            <a:ext cx="721008" cy="66489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041B6DC-A8B2-2CA5-B369-B00FF160B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99" y="4841212"/>
            <a:ext cx="721008" cy="66489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25EA685-4FBB-C79B-B567-7A4A91C48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62" y="5711442"/>
            <a:ext cx="721008" cy="66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4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4653136"/>
            <a:ext cx="1298561" cy="149364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84B5C7D-75E1-6757-288A-7237AEAFB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4869160"/>
            <a:ext cx="1569070" cy="144334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3502981-C281-B5DA-B221-79BDE41DF717}"/>
              </a:ext>
            </a:extLst>
          </p:cNvPr>
          <p:cNvSpPr txBox="1"/>
          <p:nvPr/>
        </p:nvSpPr>
        <p:spPr>
          <a:xfrm>
            <a:off x="1781690" y="2782629"/>
            <a:ext cx="558062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accent6">
                    <a:lumMod val="50000"/>
                  </a:schemeClr>
                </a:solidFill>
              </a:rPr>
              <a:t>! </a:t>
            </a:r>
            <a:r>
              <a:rPr lang="es-ES" sz="4000" dirty="0">
                <a:solidFill>
                  <a:schemeClr val="accent6">
                    <a:lumMod val="50000"/>
                  </a:schemeClr>
                </a:solidFill>
              </a:rPr>
              <a:t>GRACIAS</a:t>
            </a:r>
            <a:r>
              <a:rPr lang="es-ES" sz="3600" dirty="0">
                <a:solidFill>
                  <a:schemeClr val="accent6">
                    <a:lumMod val="50000"/>
                  </a:schemeClr>
                </a:solidFill>
              </a:rPr>
              <a:t>!</a:t>
            </a:r>
          </a:p>
          <a:p>
            <a:pPr algn="ctr"/>
            <a:endParaRPr lang="es-ES" sz="3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s-ES" sz="3600" dirty="0">
                <a:solidFill>
                  <a:schemeClr val="accent6">
                    <a:lumMod val="50000"/>
                  </a:schemeClr>
                </a:solidFill>
              </a:rPr>
              <a:t>+ INFO</a:t>
            </a:r>
          </a:p>
          <a:p>
            <a:pPr algn="ctr"/>
            <a:r>
              <a:rPr lang="es-ES" sz="3600" dirty="0">
                <a:solidFill>
                  <a:schemeClr val="accent6">
                    <a:lumMod val="50000"/>
                  </a:schemeClr>
                </a:solidFill>
              </a:rPr>
              <a:t>Redex.org</a:t>
            </a:r>
          </a:p>
          <a:p>
            <a:pPr algn="ctr"/>
            <a:r>
              <a:rPr lang="es-ES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BEC7CE5A-AD64-0D91-2349-6C5B466EB5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905005"/>
              </p:ext>
            </p:extLst>
          </p:nvPr>
        </p:nvGraphicFramePr>
        <p:xfrm>
          <a:off x="1190041" y="1638320"/>
          <a:ext cx="7056784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6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90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El PROGRAMA LEADER EN EXTREMADURA</a:t>
                      </a:r>
                      <a:endParaRPr lang="es-E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s-E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Margarita Gala Sánchez. Red Extremeña de Desarrollo Rural</a:t>
                      </a:r>
                      <a:endParaRPr lang="es-ES_tradnl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67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CC6507C9-93C6-3590-A749-2F4976D792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2776"/>
            <a:ext cx="4334048" cy="4980850"/>
          </a:xfrm>
          <a:prstGeom prst="rect">
            <a:avLst/>
          </a:prstGeom>
        </p:spPr>
      </p:pic>
      <p:sp>
        <p:nvSpPr>
          <p:cNvPr id="3" name="3 CuadroTexto"/>
          <p:cNvSpPr txBox="1"/>
          <p:nvPr/>
        </p:nvSpPr>
        <p:spPr>
          <a:xfrm>
            <a:off x="467544" y="1556792"/>
            <a:ext cx="432048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  <a:defRPr/>
            </a:pPr>
            <a:r>
              <a:rPr lang="es-ES" sz="1400" dirty="0">
                <a:latin typeface="Century Gothic" panose="020B0502020202020204" pitchFamily="34" charset="0"/>
              </a:rPr>
              <a:t>37.323 km</a:t>
            </a:r>
            <a:r>
              <a:rPr lang="es-ES" sz="1400" baseline="30000" dirty="0">
                <a:latin typeface="Century Gothic" panose="020B0502020202020204" pitchFamily="34" charset="0"/>
              </a:rPr>
              <a:t>2</a:t>
            </a:r>
            <a:r>
              <a:rPr lang="es-ES" sz="1400" dirty="0">
                <a:latin typeface="Century Gothic" panose="020B0502020202020204" pitchFamily="34" charset="0"/>
              </a:rPr>
              <a:t>, 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el </a:t>
            </a:r>
            <a:r>
              <a:rPr lang="es-ES" sz="1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89 %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sz="1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del territorio regional</a:t>
            </a:r>
            <a:r>
              <a:rPr lang="es-ES" sz="1400" dirty="0">
                <a:latin typeface="Century Gothic" panose="020B0502020202020204" pitchFamily="34" charset="0"/>
              </a:rPr>
              <a:t>. 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ES" sz="1400" dirty="0">
                <a:latin typeface="Century Gothic" panose="020B0502020202020204" pitchFamily="34" charset="0"/>
              </a:rPr>
              <a:t>714.491 habitantes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, el </a:t>
            </a:r>
            <a:r>
              <a:rPr lang="es-ES" sz="1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67 %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sz="1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de la población regional.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ES" sz="1400" dirty="0">
                <a:latin typeface="Century Gothic" panose="020B0502020202020204" pitchFamily="34" charset="0"/>
              </a:rPr>
              <a:t>Densidad de población: </a:t>
            </a:r>
            <a:r>
              <a:rPr lang="es-ES" sz="1400" b="1" dirty="0">
                <a:latin typeface="Century Gothic" panose="020B0502020202020204" pitchFamily="34" charset="0"/>
              </a:rPr>
              <a:t>19 habitantes/km</a:t>
            </a:r>
            <a:r>
              <a:rPr lang="es-ES" sz="1400" b="1" baseline="30000" dirty="0">
                <a:latin typeface="Century Gothic" panose="020B0502020202020204" pitchFamily="34" charset="0"/>
              </a:rPr>
              <a:t>2</a:t>
            </a:r>
            <a:r>
              <a:rPr lang="es-ES" sz="1400" dirty="0"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ES" sz="1400" dirty="0">
                <a:latin typeface="Century Gothic" panose="020B0502020202020204" pitchFamily="34" charset="0"/>
              </a:rPr>
              <a:t>384 municipios, </a:t>
            </a:r>
            <a:r>
              <a:rPr lang="es-ES" sz="1400" b="1" dirty="0">
                <a:latin typeface="Century Gothic" panose="020B0502020202020204" pitchFamily="34" charset="0"/>
              </a:rPr>
              <a:t>el 99 % de los municipios</a:t>
            </a:r>
            <a:r>
              <a:rPr lang="es-ES" sz="1400" dirty="0"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ES" sz="1400" dirty="0">
                <a:latin typeface="Century Gothic" panose="020B0502020202020204" pitchFamily="34" charset="0"/>
              </a:rPr>
              <a:t>El </a:t>
            </a:r>
            <a:r>
              <a:rPr lang="es-ES" sz="1400" b="1" dirty="0">
                <a:latin typeface="Century Gothic" panose="020B0502020202020204" pitchFamily="34" charset="0"/>
              </a:rPr>
              <a:t>67 %</a:t>
            </a:r>
            <a:r>
              <a:rPr lang="es-ES" sz="1400" dirty="0">
                <a:latin typeface="Century Gothic" panose="020B0502020202020204" pitchFamily="34" charset="0"/>
              </a:rPr>
              <a:t> de las </a:t>
            </a:r>
            <a:r>
              <a:rPr lang="es-ES" sz="1400" b="1" dirty="0">
                <a:latin typeface="Century Gothic" panose="020B0502020202020204" pitchFamily="34" charset="0"/>
              </a:rPr>
              <a:t>empresas.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ES" sz="1400" dirty="0">
                <a:latin typeface="Century Gothic" panose="020B0502020202020204" pitchFamily="34" charset="0"/>
              </a:rPr>
              <a:t>El </a:t>
            </a:r>
            <a:r>
              <a:rPr lang="es-ES" sz="1400" b="1" dirty="0">
                <a:latin typeface="Century Gothic" panose="020B0502020202020204" pitchFamily="34" charset="0"/>
              </a:rPr>
              <a:t>73 %</a:t>
            </a:r>
            <a:r>
              <a:rPr lang="es-ES" sz="1400" dirty="0">
                <a:latin typeface="Century Gothic" panose="020B0502020202020204" pitchFamily="34" charset="0"/>
              </a:rPr>
              <a:t> de los </a:t>
            </a:r>
            <a:r>
              <a:rPr lang="es-ES" sz="1400" b="1" dirty="0">
                <a:latin typeface="Century Gothic" panose="020B0502020202020204" pitchFamily="34" charset="0"/>
              </a:rPr>
              <a:t>autónomos.</a:t>
            </a:r>
          </a:p>
        </p:txBody>
      </p:sp>
      <p:sp>
        <p:nvSpPr>
          <p:cNvPr id="5" name="3 CuadroTexto">
            <a:extLst>
              <a:ext uri="{FF2B5EF4-FFF2-40B4-BE49-F238E27FC236}">
                <a16:creationId xmlns:a16="http://schemas.microsoft.com/office/drawing/2014/main" id="{3030D05C-EFF2-15E6-63E6-86A0CF330028}"/>
              </a:ext>
            </a:extLst>
          </p:cNvPr>
          <p:cNvSpPr txBox="1"/>
          <p:nvPr/>
        </p:nvSpPr>
        <p:spPr>
          <a:xfrm>
            <a:off x="755576" y="3933056"/>
            <a:ext cx="36004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400" b="1" dirty="0">
                <a:latin typeface="Century Gothic" panose="020B0502020202020204" pitchFamily="34" charset="0"/>
              </a:rPr>
              <a:t>Todo el territorio extremeño menos las ciudades de:</a:t>
            </a:r>
          </a:p>
          <a:p>
            <a:pPr>
              <a:defRPr/>
            </a:pPr>
            <a:endParaRPr lang="es-ES" sz="1400" dirty="0">
              <a:latin typeface="Century Gothic" panose="020B0502020202020204" pitchFamily="34" charset="0"/>
            </a:endParaRPr>
          </a:p>
          <a:p>
            <a:pPr lvl="1">
              <a:defRPr/>
            </a:pPr>
            <a:r>
              <a:rPr lang="es-ES" sz="1400" b="1" dirty="0">
                <a:latin typeface="Century Gothic" panose="020B0502020202020204" pitchFamily="34" charset="0"/>
              </a:rPr>
              <a:t>Badajoz</a:t>
            </a:r>
            <a:r>
              <a:rPr lang="es-ES" sz="1400" dirty="0">
                <a:latin typeface="Century Gothic" panose="020B0502020202020204" pitchFamily="34" charset="0"/>
              </a:rPr>
              <a:t>:  150.610 habitantes</a:t>
            </a:r>
          </a:p>
          <a:p>
            <a:pPr lvl="1">
              <a:defRPr/>
            </a:pPr>
            <a:r>
              <a:rPr lang="es-ES" sz="1400" b="1" dirty="0">
                <a:latin typeface="Century Gothic" panose="020B0502020202020204" pitchFamily="34" charset="0"/>
              </a:rPr>
              <a:t>Mérida</a:t>
            </a:r>
            <a:r>
              <a:rPr lang="es-ES" sz="1400" dirty="0">
                <a:latin typeface="Century Gothic" panose="020B0502020202020204" pitchFamily="34" charset="0"/>
              </a:rPr>
              <a:t>:      59.424 habitantes</a:t>
            </a:r>
          </a:p>
          <a:p>
            <a:pPr lvl="1">
              <a:defRPr/>
            </a:pPr>
            <a:r>
              <a:rPr lang="es-ES" sz="1400" b="1" dirty="0">
                <a:latin typeface="Century Gothic" panose="020B0502020202020204" pitchFamily="34" charset="0"/>
              </a:rPr>
              <a:t>Cáceres:</a:t>
            </a:r>
            <a:r>
              <a:rPr lang="es-ES" sz="1400" dirty="0">
                <a:latin typeface="Century Gothic" panose="020B0502020202020204" pitchFamily="34" charset="0"/>
              </a:rPr>
              <a:t>    95.418 habitantes</a:t>
            </a:r>
          </a:p>
          <a:p>
            <a:pPr lvl="1">
              <a:defRPr/>
            </a:pPr>
            <a:r>
              <a:rPr lang="es-ES" sz="1400" b="1" dirty="0">
                <a:latin typeface="Century Gothic" panose="020B0502020202020204" pitchFamily="34" charset="0"/>
              </a:rPr>
              <a:t>Plasencia</a:t>
            </a:r>
            <a:r>
              <a:rPr lang="es-ES" sz="1400" dirty="0">
                <a:latin typeface="Century Gothic" panose="020B0502020202020204" pitchFamily="34" charset="0"/>
              </a:rPr>
              <a:t>:  39.558 habitantes</a:t>
            </a:r>
          </a:p>
        </p:txBody>
      </p:sp>
      <p:sp>
        <p:nvSpPr>
          <p:cNvPr id="6" name="3 Rectángulo">
            <a:extLst>
              <a:ext uri="{FF2B5EF4-FFF2-40B4-BE49-F238E27FC236}">
                <a16:creationId xmlns:a16="http://schemas.microsoft.com/office/drawing/2014/main" id="{3DC59BBE-94F5-3410-42C7-E6DF1642F80C}"/>
              </a:ext>
            </a:extLst>
          </p:cNvPr>
          <p:cNvSpPr/>
          <p:nvPr/>
        </p:nvSpPr>
        <p:spPr>
          <a:xfrm>
            <a:off x="3635620" y="115889"/>
            <a:ext cx="5256334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6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    Ámbito de actuación: el territorio rural extremeño</a:t>
            </a:r>
            <a:endParaRPr lang="es-ES" sz="1200" b="1" spc="6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87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427984" y="116632"/>
            <a:ext cx="44644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5400" spc="60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3</a:t>
            </a:r>
            <a:r>
              <a:rPr lang="es-ES" sz="1400" spc="6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es-ES" sz="2400" spc="6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REDEX: </a:t>
            </a:r>
          </a:p>
          <a:p>
            <a:pPr algn="r">
              <a:defRPr/>
            </a:pPr>
            <a:r>
              <a:rPr lang="es-ES" sz="2400" spc="6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la red de grupos</a:t>
            </a:r>
            <a:endParaRPr lang="es-ES" sz="1400" spc="6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251520" y="2348880"/>
            <a:ext cx="4354672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24 Grupos de Acción Local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251520" y="1844824"/>
            <a:ext cx="4320480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Asociación sin ánimo de lucro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251520" y="2996952"/>
            <a:ext cx="4354673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Se constituye en 1998 : + 20 AÑOS TRABAJANDO JUNTO A LOS GRUPOS DE ACCIÓN LOCAL EN EL DESARROLLO RURAL DE EXTREMADURA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91776"/>
            <a:ext cx="1944216" cy="207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251520" y="4581128"/>
            <a:ext cx="8640960" cy="18722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>
              <a:spcBef>
                <a:spcPct val="50000"/>
              </a:spcBef>
              <a:buClr>
                <a:schemeClr val="accent1"/>
              </a:buClr>
              <a:buSzPct val="80000"/>
            </a:pPr>
            <a:endParaRPr lang="es-ES_tradnl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pPr marL="265176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endParaRPr lang="es-ES" sz="2000" dirty="0">
              <a:latin typeface="Century Gothic" pitchFamily="34" charset="0"/>
            </a:endParaRPr>
          </a:p>
          <a:p>
            <a:pPr marL="265176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es-E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	</a:t>
            </a:r>
            <a:endParaRPr lang="es-ES" dirty="0">
              <a:solidFill>
                <a:srgbClr val="1F497D"/>
              </a:solidFill>
              <a:latin typeface="Century Gothic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39552" y="4797151"/>
            <a:ext cx="7992888" cy="151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algn="just">
              <a:lnSpc>
                <a:spcPct val="80000"/>
              </a:lnSpc>
              <a:spcBef>
                <a:spcPts val="250"/>
              </a:spcBef>
              <a:buClr>
                <a:schemeClr val="tx1"/>
              </a:buClr>
              <a:buSzPct val="80000"/>
              <a:defRPr/>
            </a:pPr>
            <a:r>
              <a:rPr lang="es-ES_tradnl" sz="1400" b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  <a:cs typeface="Tahoma" pitchFamily="34" charset="0"/>
              </a:rPr>
              <a:t>Representar a sus asociados ante las diferentes administraciones</a:t>
            </a:r>
            <a:r>
              <a:rPr lang="es-ES_tradnl" sz="14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  <a:cs typeface="Tahoma" pitchFamily="34" charset="0"/>
              </a:rPr>
              <a:t> implicadas en la gestión de los diferentes programas que ejecutan los Grupos de Desarrollo y trabajar de forma coordinada con ellos.</a:t>
            </a:r>
          </a:p>
          <a:p>
            <a:pPr algn="just">
              <a:lnSpc>
                <a:spcPct val="80000"/>
              </a:lnSpc>
              <a:spcBef>
                <a:spcPts val="250"/>
              </a:spcBef>
              <a:buClr>
                <a:schemeClr val="tx1"/>
              </a:buClr>
              <a:buSzPct val="80000"/>
              <a:defRPr/>
            </a:pPr>
            <a:endParaRPr lang="es-ES_tradnl" sz="14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  <a:cs typeface="Tahoma" pitchFamily="34" charset="0"/>
            </a:endParaRPr>
          </a:p>
          <a:p>
            <a:pPr marL="514350" indent="-514350" algn="just">
              <a:lnSpc>
                <a:spcPct val="80000"/>
              </a:lnSpc>
              <a:spcBef>
                <a:spcPts val="250"/>
              </a:spcBef>
              <a:buClr>
                <a:schemeClr val="tx1"/>
              </a:buClr>
              <a:buSzPct val="80000"/>
              <a:buFont typeface="+mj-lt"/>
              <a:buAutoNum type="romanUcPeriod"/>
              <a:defRPr/>
            </a:pPr>
            <a:endParaRPr lang="es-ES_tradnl" sz="14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  <a:cs typeface="Tahoma" pitchFamily="34" charset="0"/>
            </a:endParaRPr>
          </a:p>
          <a:p>
            <a:pPr algn="just">
              <a:lnSpc>
                <a:spcPct val="80000"/>
              </a:lnSpc>
              <a:spcBef>
                <a:spcPts val="250"/>
              </a:spcBef>
              <a:buClr>
                <a:schemeClr val="tx1"/>
              </a:buClr>
              <a:buSzPct val="80000"/>
              <a:defRPr/>
            </a:pPr>
            <a:r>
              <a:rPr lang="es-ES_tradnl" sz="1400" b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  <a:cs typeface="Tahoma" pitchFamily="34" charset="0"/>
              </a:rPr>
              <a:t>Ser plataforma de información y servicios</a:t>
            </a:r>
            <a:r>
              <a:rPr lang="es-ES_tradnl" sz="14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  <a:cs typeface="Tahoma" pitchFamily="34" charset="0"/>
              </a:rPr>
              <a:t>, foro de intercambio de experiencias y cooperación y desarrollo de proyectos de interés para el medio rural extremeño.</a:t>
            </a:r>
          </a:p>
          <a:p>
            <a:pPr algn="just">
              <a:lnSpc>
                <a:spcPct val="80000"/>
              </a:lnSpc>
              <a:spcBef>
                <a:spcPts val="250"/>
              </a:spcBef>
              <a:buClr>
                <a:schemeClr val="tx1"/>
              </a:buClr>
              <a:buSzPct val="80000"/>
              <a:defRPr/>
            </a:pPr>
            <a:endParaRPr lang="es-ES_tradnl" sz="14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  <a:cs typeface="Tahoma" pitchFamily="34" charset="0"/>
            </a:endParaRPr>
          </a:p>
          <a:p>
            <a:pPr algn="just">
              <a:lnSpc>
                <a:spcPct val="80000"/>
              </a:lnSpc>
              <a:spcBef>
                <a:spcPts val="250"/>
              </a:spcBef>
              <a:buClr>
                <a:schemeClr val="tx1"/>
              </a:buClr>
              <a:buSzPct val="80000"/>
              <a:defRPr/>
            </a:pPr>
            <a:endParaRPr lang="es-ES_tradnl" sz="14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  <a:cs typeface="Tahoma" pitchFamily="34" charset="0"/>
            </a:endParaRPr>
          </a:p>
          <a:p>
            <a:pPr marL="457200" indent="-457200" algn="just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endParaRPr lang="es-ES_tradnl" sz="14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  <a:cs typeface="Tahoma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62015" y="4051741"/>
            <a:ext cx="49685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Dos grandes </a:t>
            </a:r>
            <a:r>
              <a:rPr lang="es-ES_tradnl" sz="2800" b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objetivos:</a:t>
            </a:r>
            <a:endParaRPr lang="es-E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04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52176" y="1034980"/>
            <a:ext cx="772022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>
                <a:solidFill>
                  <a:schemeClr val="accent6">
                    <a:lumMod val="50000"/>
                  </a:schemeClr>
                </a:solidFill>
                <a:latin typeface="Calibri-Bold"/>
              </a:rPr>
              <a:t>Convenios Anuales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_tradnl" dirty="0">
                <a:solidFill>
                  <a:srgbClr val="000000"/>
                </a:solidFill>
                <a:latin typeface="SymbolMT"/>
              </a:rPr>
              <a:t>Consejería de Agricultura, Desarrollo Rural , Población, y Territorio de la Junta de Extremadura.</a:t>
            </a:r>
            <a:r>
              <a:rPr lang="es-ES_tradnl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>
                <a:solidFill>
                  <a:srgbClr val="000000"/>
                </a:solidFill>
                <a:latin typeface="SymbolMT"/>
              </a:rPr>
              <a:t>Diputación Provincial de Cáceres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>
                <a:solidFill>
                  <a:srgbClr val="000000"/>
                </a:solidFill>
                <a:latin typeface="SymbolMT"/>
              </a:rPr>
              <a:t>Diputación Provincial de Badajoz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>
                <a:solidFill>
                  <a:srgbClr val="000000"/>
                </a:solidFill>
                <a:latin typeface="SymbolMT"/>
              </a:rPr>
              <a:t>Dirección Gral de Turismo de la Junta de Extremadura </a:t>
            </a:r>
            <a:endParaRPr lang="es-ES_tradnl" dirty="0">
              <a:solidFill>
                <a:srgbClr val="000000"/>
              </a:solidFill>
              <a:latin typeface="SymbolMT"/>
            </a:endParaRPr>
          </a:p>
          <a:p>
            <a:endParaRPr lang="es-ES_tradnl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71600" y="2924944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>
                <a:solidFill>
                  <a:schemeClr val="accent6">
                    <a:lumMod val="50000"/>
                  </a:schemeClr>
                </a:solidFill>
                <a:latin typeface="Calibri-Bold"/>
              </a:rPr>
              <a:t>Participaciones</a:t>
            </a:r>
          </a:p>
          <a:p>
            <a:r>
              <a:rPr lang="es-ES_tradnl" dirty="0">
                <a:solidFill>
                  <a:srgbClr val="000000"/>
                </a:solidFill>
                <a:latin typeface="SymbolMT"/>
              </a:rPr>
              <a:t> </a:t>
            </a:r>
            <a:r>
              <a:rPr lang="es-ES_tradnl" dirty="0">
                <a:solidFill>
                  <a:srgbClr val="000000"/>
                </a:solidFill>
                <a:latin typeface="Calibri" panose="020F0502020204030204" pitchFamily="34" charset="0"/>
              </a:rPr>
              <a:t>Miembro de la </a:t>
            </a:r>
            <a:r>
              <a:rPr lang="es-ES_tradnl" b="1" dirty="0">
                <a:solidFill>
                  <a:srgbClr val="000000"/>
                </a:solidFill>
                <a:latin typeface="Calibri" panose="020F0502020204030204" pitchFamily="34" charset="0"/>
              </a:rPr>
              <a:t>Red Española de Desarrollo Rural. </a:t>
            </a:r>
          </a:p>
          <a:p>
            <a:r>
              <a:rPr lang="es-ES_tradnl" dirty="0">
                <a:solidFill>
                  <a:srgbClr val="000000"/>
                </a:solidFill>
                <a:latin typeface="SymbolMT"/>
              </a:rPr>
              <a:t> </a:t>
            </a:r>
            <a:r>
              <a:rPr lang="es-ES_tradnl" dirty="0">
                <a:solidFill>
                  <a:srgbClr val="000000"/>
                </a:solidFill>
                <a:latin typeface="Calibri" panose="020F0502020204030204" pitchFamily="34" charset="0"/>
              </a:rPr>
              <a:t>Miembros del </a:t>
            </a:r>
            <a:r>
              <a:rPr lang="es-ES_tradnl" b="1" dirty="0">
                <a:solidFill>
                  <a:srgbClr val="000000"/>
                </a:solidFill>
                <a:latin typeface="Calibri" panose="020F0502020204030204" pitchFamily="34" charset="0"/>
              </a:rPr>
              <a:t>Consejo Extremeño de Desarrollo Rural</a:t>
            </a:r>
            <a:r>
              <a:rPr lang="es-ES_tradnl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s-ES_tradnl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s-ES_tradnl" dirty="0">
                <a:solidFill>
                  <a:srgbClr val="000000"/>
                </a:solidFill>
                <a:latin typeface="SymbolMT"/>
              </a:rPr>
              <a:t> </a:t>
            </a:r>
            <a:r>
              <a:rPr lang="es-ES_tradnl" dirty="0">
                <a:solidFill>
                  <a:srgbClr val="000000"/>
                </a:solidFill>
                <a:latin typeface="Calibri" panose="020F0502020204030204" pitchFamily="34" charset="0"/>
              </a:rPr>
              <a:t>Miembros del </a:t>
            </a:r>
            <a:r>
              <a:rPr lang="es-ES_tradnl" b="1" dirty="0">
                <a:solidFill>
                  <a:srgbClr val="000000"/>
                </a:solidFill>
                <a:latin typeface="Calibri" panose="020F0502020204030204" pitchFamily="34" charset="0"/>
              </a:rPr>
              <a:t>Consejo Regional de Emprendimiento y Pyme</a:t>
            </a:r>
            <a:endParaRPr lang="es-ES_trad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s-ES_tradnl" dirty="0">
                <a:solidFill>
                  <a:srgbClr val="000000"/>
                </a:solidFill>
                <a:latin typeface="SymbolMT"/>
              </a:rPr>
              <a:t> </a:t>
            </a:r>
            <a:r>
              <a:rPr lang="es-ES_tradnl" dirty="0">
                <a:solidFill>
                  <a:srgbClr val="000000"/>
                </a:solidFill>
                <a:latin typeface="Calibri" panose="020F0502020204030204" pitchFamily="34" charset="0"/>
              </a:rPr>
              <a:t>Miembros del </a:t>
            </a:r>
            <a:r>
              <a:rPr lang="es-ES_tradnl" b="1" dirty="0">
                <a:solidFill>
                  <a:srgbClr val="000000"/>
                </a:solidFill>
                <a:latin typeface="Calibri" panose="020F0502020204030204" pitchFamily="34" charset="0"/>
              </a:rPr>
              <a:t>Consejo Regional de Turismo</a:t>
            </a:r>
            <a:r>
              <a:rPr lang="es-ES_tradnl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es-ES_tradnl" dirty="0">
                <a:solidFill>
                  <a:srgbClr val="000000"/>
                </a:solidFill>
                <a:latin typeface="SymbolMT"/>
              </a:rPr>
              <a:t> </a:t>
            </a:r>
            <a:r>
              <a:rPr lang="es-ES_tradnl" dirty="0">
                <a:solidFill>
                  <a:srgbClr val="000000"/>
                </a:solidFill>
                <a:latin typeface="Calibri" panose="020F0502020204030204" pitchFamily="34" charset="0"/>
              </a:rPr>
              <a:t>Miembros del </a:t>
            </a:r>
            <a:r>
              <a:rPr lang="es-ES_tradnl" b="1" dirty="0">
                <a:solidFill>
                  <a:srgbClr val="000000"/>
                </a:solidFill>
                <a:latin typeface="Calibri" panose="020F0502020204030204" pitchFamily="34" charset="0"/>
              </a:rPr>
              <a:t>Consejo Extremeño de Educación Ambiental</a:t>
            </a:r>
            <a:r>
              <a:rPr lang="es-ES_tradnl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es-ES_tradnl" dirty="0">
                <a:solidFill>
                  <a:srgbClr val="000000"/>
                </a:solidFill>
                <a:latin typeface="SymbolMT"/>
              </a:rPr>
              <a:t> </a:t>
            </a:r>
            <a:r>
              <a:rPr lang="es-ES_tradnl" dirty="0">
                <a:solidFill>
                  <a:srgbClr val="000000"/>
                </a:solidFill>
                <a:latin typeface="Calibri" panose="020F0502020204030204" pitchFamily="34" charset="0"/>
              </a:rPr>
              <a:t>Patronos de la </a:t>
            </a:r>
            <a:r>
              <a:rPr lang="es-ES_tradnl" b="1" dirty="0">
                <a:solidFill>
                  <a:srgbClr val="000000"/>
                </a:solidFill>
                <a:latin typeface="Calibri" panose="020F0502020204030204" pitchFamily="34" charset="0"/>
              </a:rPr>
              <a:t>Fundación Universidad‐ Sociedad</a:t>
            </a:r>
            <a:r>
              <a:rPr lang="es-ES_tradnl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es-ES_tradnl" dirty="0">
                <a:solidFill>
                  <a:srgbClr val="000000"/>
                </a:solidFill>
                <a:latin typeface="SymbolMT"/>
              </a:rPr>
              <a:t> </a:t>
            </a:r>
            <a:r>
              <a:rPr lang="es-ES_tradnl" dirty="0">
                <a:solidFill>
                  <a:srgbClr val="000000"/>
                </a:solidFill>
                <a:latin typeface="Calibri" panose="020F0502020204030204" pitchFamily="34" charset="0"/>
              </a:rPr>
              <a:t>Miembro Institucional del </a:t>
            </a:r>
            <a:r>
              <a:rPr lang="es-ES_tradnl" b="1" dirty="0">
                <a:solidFill>
                  <a:srgbClr val="000000"/>
                </a:solidFill>
                <a:latin typeface="Calibri" panose="020F0502020204030204" pitchFamily="34" charset="0"/>
              </a:rPr>
              <a:t>Clúster de Turismo de Extremadura</a:t>
            </a:r>
            <a:r>
              <a:rPr lang="es-ES_tradnl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es-ES_tradnl" dirty="0">
                <a:solidFill>
                  <a:srgbClr val="000000"/>
                </a:solidFill>
                <a:latin typeface="SymbolMT"/>
              </a:rPr>
              <a:t> </a:t>
            </a:r>
            <a:r>
              <a:rPr lang="es-ES_tradnl" dirty="0">
                <a:solidFill>
                  <a:srgbClr val="000000"/>
                </a:solidFill>
                <a:latin typeface="Calibri" panose="020F0502020204030204" pitchFamily="34" charset="0"/>
              </a:rPr>
              <a:t>Miembro del </a:t>
            </a:r>
            <a:r>
              <a:rPr lang="es-ES_tradnl" b="1" dirty="0">
                <a:solidFill>
                  <a:srgbClr val="000000"/>
                </a:solidFill>
                <a:latin typeface="Calibri" panose="020F0502020204030204" pitchFamily="34" charset="0"/>
              </a:rPr>
              <a:t>Club de Producto Ornitológico </a:t>
            </a:r>
            <a:r>
              <a:rPr lang="es-ES_tradnl" dirty="0">
                <a:solidFill>
                  <a:srgbClr val="000000"/>
                </a:solidFill>
                <a:latin typeface="Calibri" panose="020F0502020204030204" pitchFamily="34" charset="0"/>
              </a:rPr>
              <a:t>de Extremadura.</a:t>
            </a:r>
          </a:p>
          <a:p>
            <a:r>
              <a:rPr lang="es-ES_tradnl" dirty="0">
                <a:solidFill>
                  <a:srgbClr val="000000"/>
                </a:solidFill>
                <a:latin typeface="SymbolMT"/>
              </a:rPr>
              <a:t> </a:t>
            </a:r>
            <a:r>
              <a:rPr lang="es-ES_tradnl" dirty="0">
                <a:solidFill>
                  <a:srgbClr val="000000"/>
                </a:solidFill>
                <a:latin typeface="Calibri" panose="020F0502020204030204" pitchFamily="34" charset="0"/>
              </a:rPr>
              <a:t>Miembro del </a:t>
            </a:r>
            <a:r>
              <a:rPr lang="es-ES_tradnl" b="1" dirty="0">
                <a:solidFill>
                  <a:srgbClr val="000000"/>
                </a:solidFill>
                <a:latin typeface="Calibri" panose="020F0502020204030204" pitchFamily="34" charset="0"/>
              </a:rPr>
              <a:t>Club Ruta del Jamón Ibérico Dehesa de Extremadura</a:t>
            </a:r>
            <a:r>
              <a:rPr lang="es-ES_tradnl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es-ES_tradnl" dirty="0">
                <a:solidFill>
                  <a:srgbClr val="000000"/>
                </a:solidFill>
                <a:latin typeface="SymbolMT"/>
              </a:rPr>
              <a:t> </a:t>
            </a:r>
            <a:r>
              <a:rPr lang="es-ES_tradnl" dirty="0">
                <a:solidFill>
                  <a:srgbClr val="000000"/>
                </a:solidFill>
                <a:latin typeface="Calibri" panose="020F0502020204030204" pitchFamily="34" charset="0"/>
              </a:rPr>
              <a:t>Miembros del </a:t>
            </a:r>
            <a:r>
              <a:rPr lang="es-ES_tradnl" b="1" dirty="0">
                <a:solidFill>
                  <a:srgbClr val="000000"/>
                </a:solidFill>
                <a:latin typeface="Calibri" panose="020F0502020204030204" pitchFamily="34" charset="0"/>
              </a:rPr>
              <a:t>Observatorio Extremeño para el Cambio Climático.</a:t>
            </a:r>
          </a:p>
          <a:p>
            <a:r>
              <a:rPr lang="es-ES_tradnl" dirty="0">
                <a:solidFill>
                  <a:srgbClr val="000000"/>
                </a:solidFill>
                <a:latin typeface="SymbolMT"/>
              </a:rPr>
              <a:t> </a:t>
            </a:r>
            <a:r>
              <a:rPr lang="es-ES_tradnl" b="1" dirty="0">
                <a:solidFill>
                  <a:srgbClr val="000000"/>
                </a:solidFill>
                <a:latin typeface="SymbolMT"/>
              </a:rPr>
              <a:t>Colaborador activo en el proceso de implantación de la RIS3 Extremadura..</a:t>
            </a:r>
          </a:p>
          <a:p>
            <a:endParaRPr lang="es-ES_tradnl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3 Rectángulo"/>
          <p:cNvSpPr/>
          <p:nvPr/>
        </p:nvSpPr>
        <p:spPr>
          <a:xfrm>
            <a:off x="4427984" y="116632"/>
            <a:ext cx="44644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5400" spc="60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3</a:t>
            </a:r>
            <a:r>
              <a:rPr lang="es-ES" sz="1400" spc="6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es-ES" sz="2400" spc="6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REDEX: </a:t>
            </a:r>
          </a:p>
          <a:p>
            <a:pPr algn="r">
              <a:defRPr/>
            </a:pPr>
            <a:r>
              <a:rPr lang="es-ES" sz="2400" spc="6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la red de grupos</a:t>
            </a:r>
            <a:endParaRPr lang="es-ES" sz="1400" spc="6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392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427984" y="116632"/>
            <a:ext cx="44644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5400" spc="60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3</a:t>
            </a:r>
            <a:r>
              <a:rPr lang="es-ES" sz="1400" spc="6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es-ES" sz="2400" spc="6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REDEX: </a:t>
            </a:r>
          </a:p>
          <a:p>
            <a:pPr algn="r">
              <a:defRPr/>
            </a:pPr>
            <a:r>
              <a:rPr lang="es-ES" sz="2400" spc="6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la red de grupos</a:t>
            </a:r>
            <a:endParaRPr lang="es-ES" sz="1400" spc="6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395536" y="2348880"/>
            <a:ext cx="8352928" cy="18722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>
              <a:spcBef>
                <a:spcPct val="50000"/>
              </a:spcBef>
              <a:buClr>
                <a:schemeClr val="accent1"/>
              </a:buClr>
              <a:buSzPct val="80000"/>
            </a:pPr>
            <a:endParaRPr lang="es-ES_tradnl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pPr marL="265176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endParaRPr lang="es-ES" sz="2000" dirty="0">
              <a:latin typeface="Century Gothic" pitchFamily="34" charset="0"/>
            </a:endParaRPr>
          </a:p>
          <a:p>
            <a:pPr marL="265176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es-E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	</a:t>
            </a:r>
            <a:endParaRPr lang="es-ES" dirty="0">
              <a:solidFill>
                <a:srgbClr val="1F497D"/>
              </a:solidFill>
              <a:latin typeface="Century Gothic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67544" y="2780928"/>
            <a:ext cx="813690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342900" indent="-342900" algn="just">
              <a:lnSpc>
                <a:spcPct val="80000"/>
              </a:lnSpc>
              <a:spcBef>
                <a:spcPts val="250"/>
              </a:spcBef>
              <a:buClr>
                <a:schemeClr val="accent6">
                  <a:lumMod val="50000"/>
                </a:schemeClr>
              </a:buClr>
              <a:buSzPct val="90000"/>
              <a:buFont typeface="+mj-lt"/>
              <a:buAutoNum type="arabicPeriod"/>
              <a:defRPr/>
            </a:pPr>
            <a:r>
              <a:rPr lang="es-ES_tradnl" sz="1600" b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  <a:cs typeface="Tahoma" pitchFamily="34" charset="0"/>
              </a:rPr>
              <a:t>Coordinación de Acciones y Procesos de trabajo en relación con la gestión del Programa  LEADER</a:t>
            </a:r>
          </a:p>
          <a:p>
            <a:pPr marL="342900" indent="-342900" algn="just">
              <a:lnSpc>
                <a:spcPct val="80000"/>
              </a:lnSpc>
              <a:spcBef>
                <a:spcPts val="250"/>
              </a:spcBef>
              <a:buClr>
                <a:schemeClr val="accent6">
                  <a:lumMod val="50000"/>
                </a:schemeClr>
              </a:buClr>
              <a:buSzPct val="90000"/>
              <a:buFont typeface="+mj-lt"/>
              <a:buAutoNum type="arabicPeriod"/>
              <a:defRPr/>
            </a:pPr>
            <a:r>
              <a:rPr lang="es-ES" sz="1600" b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  <a:cs typeface="Tahoma" pitchFamily="34" charset="0"/>
              </a:rPr>
              <a:t>Desarrollo de Encuentros y Actividades de Promoción </a:t>
            </a:r>
          </a:p>
          <a:p>
            <a:pPr marL="342900" indent="-342900" algn="just">
              <a:lnSpc>
                <a:spcPct val="80000"/>
              </a:lnSpc>
              <a:spcBef>
                <a:spcPts val="250"/>
              </a:spcBef>
              <a:buClr>
                <a:schemeClr val="accent6">
                  <a:lumMod val="50000"/>
                </a:schemeClr>
              </a:buClr>
              <a:buSzPct val="90000"/>
              <a:buFont typeface="+mj-lt"/>
              <a:buAutoNum type="arabicPeriod"/>
              <a:defRPr/>
            </a:pPr>
            <a:r>
              <a:rPr lang="es-ES" sz="1600" b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  <a:cs typeface="Tahoma" pitchFamily="34" charset="0"/>
              </a:rPr>
              <a:t>Asistencia y Apoyo Técnico a los Grupos de Acción Local</a:t>
            </a:r>
          </a:p>
          <a:p>
            <a:pPr marL="342900" indent="-342900" algn="just">
              <a:lnSpc>
                <a:spcPct val="80000"/>
              </a:lnSpc>
              <a:spcBef>
                <a:spcPts val="250"/>
              </a:spcBef>
              <a:buClr>
                <a:schemeClr val="accent6">
                  <a:lumMod val="50000"/>
                </a:schemeClr>
              </a:buClr>
              <a:buSzPct val="90000"/>
              <a:buFont typeface="+mj-lt"/>
              <a:buAutoNum type="arabicPeriod"/>
              <a:defRPr/>
            </a:pPr>
            <a:r>
              <a:rPr lang="es-ES" sz="1600" b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  <a:cs typeface="Tahoma" pitchFamily="34" charset="0"/>
              </a:rPr>
              <a:t>Ejecución de Proyectos de Desarrollo Rural  </a:t>
            </a:r>
            <a:endParaRPr lang="es-ES_tradnl" sz="16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  <a:cs typeface="Tahoma" pitchFamily="34" charset="0"/>
            </a:endParaRPr>
          </a:p>
          <a:p>
            <a:pPr marL="514350" indent="-514350" algn="just">
              <a:lnSpc>
                <a:spcPct val="80000"/>
              </a:lnSpc>
              <a:spcBef>
                <a:spcPts val="250"/>
              </a:spcBef>
              <a:buClr>
                <a:schemeClr val="accent6">
                  <a:lumMod val="50000"/>
                </a:schemeClr>
              </a:buClr>
              <a:buSzPct val="90000"/>
              <a:buFont typeface="+mj-lt"/>
              <a:buAutoNum type="arabicPeriod"/>
              <a:defRPr/>
            </a:pPr>
            <a:endParaRPr lang="es-ES_tradnl" sz="16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  <a:cs typeface="Tahoma" pitchFamily="34" charset="0"/>
            </a:endParaRPr>
          </a:p>
          <a:p>
            <a:pPr algn="just">
              <a:lnSpc>
                <a:spcPct val="80000"/>
              </a:lnSpc>
              <a:spcBef>
                <a:spcPts val="250"/>
              </a:spcBef>
              <a:buClr>
                <a:schemeClr val="tx1"/>
              </a:buClr>
              <a:buSzPct val="80000"/>
              <a:defRPr/>
            </a:pPr>
            <a:endParaRPr lang="es-ES" sz="14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  <a:cs typeface="Tahoma" pitchFamily="34" charset="0"/>
            </a:endParaRPr>
          </a:p>
          <a:p>
            <a:pPr algn="just">
              <a:lnSpc>
                <a:spcPct val="80000"/>
              </a:lnSpc>
              <a:spcBef>
                <a:spcPts val="250"/>
              </a:spcBef>
              <a:buClr>
                <a:schemeClr val="tx1"/>
              </a:buClr>
              <a:buSzPct val="80000"/>
              <a:defRPr/>
            </a:pPr>
            <a:endParaRPr lang="es-ES" sz="14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  <a:cs typeface="Tahoma" pitchFamily="34" charset="0"/>
            </a:endParaRPr>
          </a:p>
          <a:p>
            <a:pPr algn="just">
              <a:lnSpc>
                <a:spcPct val="80000"/>
              </a:lnSpc>
              <a:spcBef>
                <a:spcPts val="250"/>
              </a:spcBef>
              <a:buClr>
                <a:schemeClr val="tx1"/>
              </a:buClr>
              <a:buSzPct val="80000"/>
              <a:defRPr/>
            </a:pPr>
            <a:endParaRPr lang="es-ES_tradnl" sz="14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  <a:cs typeface="Tahoma" pitchFamily="34" charset="0"/>
            </a:endParaRPr>
          </a:p>
          <a:p>
            <a:pPr algn="just">
              <a:lnSpc>
                <a:spcPct val="80000"/>
              </a:lnSpc>
              <a:spcBef>
                <a:spcPts val="250"/>
              </a:spcBef>
              <a:buClr>
                <a:schemeClr val="tx1"/>
              </a:buClr>
              <a:buSzPct val="80000"/>
              <a:defRPr/>
            </a:pPr>
            <a:endParaRPr lang="es-ES_tradnl" sz="14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  <a:cs typeface="Tahoma" pitchFamily="34" charset="0"/>
            </a:endParaRPr>
          </a:p>
          <a:p>
            <a:pPr marL="457200" indent="-457200" algn="just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endParaRPr lang="es-ES_tradnl" sz="14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  <a:cs typeface="Tahoma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95536" y="1700808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Grandes Líneas de </a:t>
            </a:r>
            <a:r>
              <a:rPr lang="es-ES_tradnl" sz="2800" b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Trabajo:</a:t>
            </a:r>
            <a:endParaRPr lang="es-E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Picture 2" descr="https://pbs.twimg.com/media/EEqZyi_XoAA4F_H.jpg:lar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3729464" cy="264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5060" b="37072"/>
          <a:stretch/>
        </p:blipFill>
        <p:spPr bwMode="auto">
          <a:xfrm>
            <a:off x="755576" y="4365104"/>
            <a:ext cx="3467100" cy="2276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178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4"/>
          <a:stretch>
            <a:fillRect/>
          </a:stretch>
        </p:blipFill>
        <p:spPr bwMode="auto">
          <a:xfrm>
            <a:off x="755576" y="4653136"/>
            <a:ext cx="2808312" cy="171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0 Rectángulo"/>
          <p:cNvSpPr/>
          <p:nvPr/>
        </p:nvSpPr>
        <p:spPr>
          <a:xfrm>
            <a:off x="5369169" y="115889"/>
            <a:ext cx="352278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spc="6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Promoción e información</a:t>
            </a:r>
          </a:p>
        </p:txBody>
      </p:sp>
      <p:sp>
        <p:nvSpPr>
          <p:cNvPr id="32772" name="CuadroTexto 4"/>
          <p:cNvSpPr txBox="1">
            <a:spLocks noChangeArrowheads="1"/>
          </p:cNvSpPr>
          <p:nvPr/>
        </p:nvSpPr>
        <p:spPr bwMode="auto">
          <a:xfrm>
            <a:off x="315059" y="3268664"/>
            <a:ext cx="398877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s-ES" altLang="es-ES" sz="1400" dirty="0">
                <a:latin typeface="Century Gothic" pitchFamily="34" charset="0"/>
                <a:cs typeface="Arial" charset="0"/>
              </a:rPr>
              <a:t>Edición de </a:t>
            </a:r>
            <a:r>
              <a:rPr lang="es-ES" altLang="es-ES" sz="1400" b="1" dirty="0">
                <a:latin typeface="Century Gothic" pitchFamily="34" charset="0"/>
                <a:cs typeface="Arial" charset="0"/>
              </a:rPr>
              <a:t>material de promoción turística.</a:t>
            </a:r>
          </a:p>
          <a:p>
            <a:pPr eaLnBrk="1" hangingPunct="1">
              <a:buFont typeface="Arial" charset="0"/>
              <a:buChar char="•"/>
            </a:pPr>
            <a:r>
              <a:rPr lang="es-ES" altLang="es-ES" sz="1400" dirty="0">
                <a:latin typeface="Century Gothic" pitchFamily="34" charset="0"/>
                <a:cs typeface="Arial" charset="0"/>
              </a:rPr>
              <a:t>Asistencia a </a:t>
            </a:r>
            <a:r>
              <a:rPr lang="es-ES" altLang="es-ES" sz="1400" b="1" dirty="0">
                <a:latin typeface="Century Gothic" pitchFamily="34" charset="0"/>
                <a:cs typeface="Arial" charset="0"/>
              </a:rPr>
              <a:t>Ferias</a:t>
            </a:r>
            <a:r>
              <a:rPr lang="es-ES" altLang="es-ES" sz="1400" dirty="0">
                <a:latin typeface="Century Gothic" pitchFamily="34" charset="0"/>
                <a:cs typeface="Arial" charset="0"/>
              </a:rPr>
              <a:t> de Turismo y Eventos Especializados.</a:t>
            </a:r>
          </a:p>
          <a:p>
            <a:pPr eaLnBrk="1" hangingPunct="1">
              <a:buFont typeface="Arial" charset="0"/>
              <a:buChar char="•"/>
            </a:pPr>
            <a:r>
              <a:rPr lang="es-ES" altLang="es-ES" sz="1400" dirty="0">
                <a:latin typeface="Century Gothic" pitchFamily="34" charset="0"/>
                <a:cs typeface="Arial" charset="0"/>
              </a:rPr>
              <a:t>Creación de productos turísticos.</a:t>
            </a:r>
            <a:endParaRPr lang="es-ES" altLang="es-ES" dirty="0"/>
          </a:p>
        </p:txBody>
      </p:sp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1"/>
          <a:stretch>
            <a:fillRect/>
          </a:stretch>
        </p:blipFill>
        <p:spPr bwMode="auto">
          <a:xfrm>
            <a:off x="6236677" y="1682751"/>
            <a:ext cx="196947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12 CuadroTexto"/>
          <p:cNvSpPr txBox="1">
            <a:spLocks noChangeArrowheads="1"/>
          </p:cNvSpPr>
          <p:nvPr/>
        </p:nvSpPr>
        <p:spPr bwMode="auto">
          <a:xfrm>
            <a:off x="6367097" y="2620963"/>
            <a:ext cx="271389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200"/>
              <a:t>Iniciativa destinada a la promoción de nuestra identidad, costumbres, patrimonio histórico y natural y a la comercialización de la oferta turística de los pueblos de la región.</a:t>
            </a:r>
          </a:p>
        </p:txBody>
      </p:sp>
      <p:pic>
        <p:nvPicPr>
          <p:cNvPr id="327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212" y="4058502"/>
            <a:ext cx="3147646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2"/>
            <a:ext cx="890954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31640" y="1196752"/>
            <a:ext cx="672611" cy="1392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Imagen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59"/>
          <a:stretch>
            <a:fillRect/>
          </a:stretch>
        </p:blipFill>
        <p:spPr bwMode="auto">
          <a:xfrm>
            <a:off x="4274527" y="5473701"/>
            <a:ext cx="1217734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0648"/>
            <a:ext cx="2011974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1" name="10 CuadroTexto"/>
          <p:cNvSpPr txBox="1">
            <a:spLocks noChangeArrowheads="1"/>
          </p:cNvSpPr>
          <p:nvPr/>
        </p:nvSpPr>
        <p:spPr bwMode="auto">
          <a:xfrm>
            <a:off x="3546231" y="1223963"/>
            <a:ext cx="2307981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200"/>
              <a:t>Identificación y desarrollo de productos “estrella” en cada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200"/>
              <a:t>comarca, la creación de una metodología para implantar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200"/>
              <a:t>dichos productos</a:t>
            </a:r>
          </a:p>
        </p:txBody>
      </p:sp>
      <p:pic>
        <p:nvPicPr>
          <p:cNvPr id="32782" name="Imagen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358" y="2239963"/>
            <a:ext cx="1652954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053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76886"/>
            <a:ext cx="7704534" cy="5424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56884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2433</Words>
  <Application>Microsoft Office PowerPoint</Application>
  <PresentationFormat>Presentación en pantalla (4:3)</PresentationFormat>
  <Paragraphs>294</Paragraphs>
  <Slides>36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7" baseType="lpstr">
      <vt:lpstr>Arial</vt:lpstr>
      <vt:lpstr>Calibri</vt:lpstr>
      <vt:lpstr>Calibri-Bold</vt:lpstr>
      <vt:lpstr>Century Gothic</vt:lpstr>
      <vt:lpstr>Just The Way You Are</vt:lpstr>
      <vt:lpstr>Roboto</vt:lpstr>
      <vt:lpstr>SymbolMT</vt:lpstr>
      <vt:lpstr>Wingdings</vt:lpstr>
      <vt:lpstr>Wingdings 2</vt:lpstr>
      <vt:lpstr>Tema de Office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REDEX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JOSE-LUIS</dc:creator>
  <cp:lastModifiedBy>usuario</cp:lastModifiedBy>
  <cp:revision>164</cp:revision>
  <cp:lastPrinted>2022-05-21T11:36:31Z</cp:lastPrinted>
  <dcterms:created xsi:type="dcterms:W3CDTF">2014-03-31T09:16:02Z</dcterms:created>
  <dcterms:modified xsi:type="dcterms:W3CDTF">2022-05-22T17:56:22Z</dcterms:modified>
</cp:coreProperties>
</file>